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16"/>
  </p:notesMasterIdLst>
  <p:sldIdLst>
    <p:sldId id="256" r:id="rId4"/>
    <p:sldId id="445" r:id="rId5"/>
    <p:sldId id="446" r:id="rId6"/>
    <p:sldId id="259" r:id="rId7"/>
    <p:sldId id="455" r:id="rId8"/>
    <p:sldId id="447" r:id="rId9"/>
    <p:sldId id="449" r:id="rId10"/>
    <p:sldId id="418" r:id="rId11"/>
    <p:sldId id="407" r:id="rId12"/>
    <p:sldId id="448" r:id="rId13"/>
    <p:sldId id="424" r:id="rId14"/>
    <p:sldId id="45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FB5B3-21B1-436D-8FA2-F65CEBB9D42B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47043-7060-4641-9651-1AD30E86A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9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8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97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2DC9-7259-4474-9E32-4687953AF72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40B4F-00BD-4241-9D3A-8FC2ED5713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383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433A-9436-43FC-9C39-3A21442E83D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CAD25-F49E-409F-91C3-41B2F03D45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955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5EF4-1EA8-4A6A-B3F2-9767E1BDF31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CB4F7-9405-4C64-8CA4-2FBEDD8946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547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5378-7AD1-422B-A2B4-3E1BB4DCC7F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151D-BA91-4BD0-8EEF-D995CB46BC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737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8BA6-9484-4779-B812-2044409759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92E4E-9869-41A8-A586-59CD450CF7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239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0200C-8C1D-42ED-AE27-C354F1A3108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E6B54-C988-4A34-AFD8-E82A2ED9BF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981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8446-33CA-435A-A319-25932E41BDF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0587-836B-407B-8687-87D07C6ED9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8018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0EC1-DCC6-4F5F-9E97-567AE009778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3BA55-C6DD-493B-937D-84F56F3DDC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27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845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FF07-CAEB-457F-8703-3DE164B2D3A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A20E5-6A48-49A2-B9C0-B09831E510F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9305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5CB5-FD21-4A68-8711-6276B88A3C3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078C2-FC82-4686-B3E4-3BFBC41CA7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0784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90F6-5668-40C1-8DF1-8370242DE2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05E69-7D49-4FEA-8872-F4F9A2D50D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5743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D2408-3F0E-4DE4-B709-5D789FD6950C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53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401C-8EB3-48F1-9C62-DCB966332F0A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0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6A980-F413-47E1-A02A-F2F95289604E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53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CFE13-9389-415E-828F-EEA21997D7DA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41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BA9B0-AE29-4BF4-ABFC-C52572A72ADD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10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521AE-BF00-446A-95AA-262D76962E33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18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FD11B-523F-4ECC-A368-3A9BCD125BC6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6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482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8AEB9-F9F5-40F9-8888-76B12658130A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0154C-F2F7-4AB8-A308-2CA73AF73BC7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91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CB360-C646-49A2-A73D-C493550B5C06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06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81C2C-C80E-45FB-8FB0-C73258FF4D39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0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53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82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90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55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60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4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CF8F-9323-452B-A31A-28A9D32EF974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8BEEB-57D3-43CD-A39E-B4BA9963C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6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73EB61-2C35-4AE5-8A73-D229DAE35BC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C1CA2-3E3B-4715-AFF9-C7EEAEA7CC96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3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93F76-A8BC-4321-9ED6-F1FD93BC0111}" type="slidenum">
              <a:rPr lang="fr-FR" alt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964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5858" y="2106044"/>
            <a:ext cx="10778836" cy="23876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Les </a:t>
            </a:r>
            <a:r>
              <a:rPr lang="fr-FR" b="1" i="1" dirty="0" err="1">
                <a:solidFill>
                  <a:srgbClr val="FF0000"/>
                </a:solidFill>
              </a:rPr>
              <a:t>Human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err="1">
                <a:solidFill>
                  <a:srgbClr val="FF0000"/>
                </a:solidFill>
              </a:rPr>
              <a:t>PapillomaVirus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(HPV) : de l’infection au cancer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23E0FADB-B718-4AAE-A190-46A3B04B1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978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fr-FR" sz="2800" i="1" dirty="0">
                <a:solidFill>
                  <a:srgbClr val="0000FF"/>
                </a:solidFill>
              </a:rPr>
              <a:t>Pr O. Epaulard</a:t>
            </a:r>
          </a:p>
          <a:p>
            <a:pPr algn="r"/>
            <a:r>
              <a:rPr lang="fr-FR" sz="2800" i="1" dirty="0">
                <a:solidFill>
                  <a:srgbClr val="0000FF"/>
                </a:solidFill>
              </a:rPr>
              <a:t>Infectiologie, CHU Grenoble Alpes</a:t>
            </a:r>
          </a:p>
        </p:txBody>
      </p:sp>
      <p:pic>
        <p:nvPicPr>
          <p:cNvPr id="3" name="Picture 6" descr="Afficher l'image d'origine">
            <a:extLst>
              <a:ext uri="{FF2B5EF4-FFF2-40B4-BE49-F238E27FC236}">
                <a16:creationId xmlns:a16="http://schemas.microsoft.com/office/drawing/2014/main" id="{75C5149B-23AA-445F-9FAD-C0F0001C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9" t="35464" r="17261" b="10278"/>
          <a:stretch>
            <a:fillRect/>
          </a:stretch>
        </p:blipFill>
        <p:spPr bwMode="auto">
          <a:xfrm>
            <a:off x="8069984" y="188913"/>
            <a:ext cx="3657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fficher l'image d'origine">
            <a:extLst>
              <a:ext uri="{FF2B5EF4-FFF2-40B4-BE49-F238E27FC236}">
                <a16:creationId xmlns:a16="http://schemas.microsoft.com/office/drawing/2014/main" id="{83CDFD3B-2256-490F-B750-85D3BE7A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446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6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71051"/>
            <a:ext cx="103632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</a:rPr>
              <a:t>Les maladies liées à HPV sont dues </a:t>
            </a:r>
            <a:br>
              <a:rPr lang="fr-FR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</a:rPr>
              <a:t>à différents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Calibri" panose="020F0502020204030204" pitchFamily="34" charset="0"/>
              </a:rPr>
              <a:t>Lésions pré-cancéreuses et cancers :</a:t>
            </a:r>
          </a:p>
          <a:p>
            <a:pPr lvl="1"/>
            <a:r>
              <a:rPr lang="fr-FR" dirty="0">
                <a:solidFill>
                  <a:schemeClr val="bg2"/>
                </a:solidFill>
                <a:latin typeface="Calibri" panose="020F0502020204030204" pitchFamily="34" charset="0"/>
              </a:rPr>
              <a:t>HPV 16 : 50% des cancers</a:t>
            </a:r>
          </a:p>
          <a:p>
            <a:pPr lvl="1"/>
            <a:r>
              <a:rPr lang="fr-FR" dirty="0">
                <a:solidFill>
                  <a:schemeClr val="bg2"/>
                </a:solidFill>
                <a:latin typeface="Calibri" panose="020F0502020204030204" pitchFamily="34" charset="0"/>
              </a:rPr>
              <a:t>HPV 18 : 20% des cancers</a:t>
            </a:r>
          </a:p>
          <a:p>
            <a:pPr lvl="1"/>
            <a:r>
              <a:rPr lang="fr-FR" dirty="0">
                <a:solidFill>
                  <a:schemeClr val="bg2"/>
                </a:solidFill>
                <a:latin typeface="Calibri" panose="020F0502020204030204" pitchFamily="34" charset="0"/>
              </a:rPr>
              <a:t>HPV 31-33-35-39-45-51-52-56-58-59 : 30% des cancers</a:t>
            </a:r>
          </a:p>
          <a:p>
            <a:pPr lvl="1"/>
            <a:endParaRPr lang="fr-FR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fr-FR" dirty="0">
                <a:solidFill>
                  <a:schemeClr val="bg2"/>
                </a:solidFill>
                <a:latin typeface="Calibri" panose="020F0502020204030204" pitchFamily="34" charset="0"/>
              </a:rPr>
              <a:t> Tumeurs bénignes (condylomes) :</a:t>
            </a:r>
          </a:p>
          <a:p>
            <a:pPr lvl="1"/>
            <a:r>
              <a:rPr lang="fr-FR" dirty="0">
                <a:solidFill>
                  <a:schemeClr val="bg2"/>
                </a:solidFill>
                <a:latin typeface="Calibri" panose="020F0502020204030204" pitchFamily="34" charset="0"/>
              </a:rPr>
              <a:t>HPV 6 et 11 en particulier</a:t>
            </a:r>
          </a:p>
        </p:txBody>
      </p:sp>
    </p:spTree>
    <p:extLst>
      <p:ext uri="{BB962C8B-B14F-4D97-AF65-F5344CB8AC3E}">
        <p14:creationId xmlns:p14="http://schemas.microsoft.com/office/powerpoint/2010/main" val="239924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>
                <a:solidFill>
                  <a:srgbClr val="0000FF"/>
                </a:solidFill>
              </a:rPr>
              <a:t>Les femmes infectées par les HPV cancérigènes (16 et 18) développent beaucoup plus de lésions cancéreuses (CIN3)</a:t>
            </a:r>
          </a:p>
        </p:txBody>
      </p:sp>
      <p:sp>
        <p:nvSpPr>
          <p:cNvPr id="23561" name="ZoneTexte 8"/>
          <p:cNvSpPr txBox="1">
            <a:spLocks noChangeArrowheads="1"/>
          </p:cNvSpPr>
          <p:nvPr/>
        </p:nvSpPr>
        <p:spPr bwMode="auto">
          <a:xfrm>
            <a:off x="9958388" y="6308727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>
                <a:latin typeface="Calibri" panose="020F0502020204030204" pitchFamily="34" charset="0"/>
              </a:rPr>
              <a:t>Khan 2005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3488B1E-71E8-4CEC-AB0A-6A6D96AB6DF4}"/>
              </a:ext>
            </a:extLst>
          </p:cNvPr>
          <p:cNvGrpSpPr/>
          <p:nvPr/>
        </p:nvGrpSpPr>
        <p:grpSpPr>
          <a:xfrm>
            <a:off x="1879601" y="1771650"/>
            <a:ext cx="8464550" cy="4730046"/>
            <a:chOff x="1879601" y="1771650"/>
            <a:chExt cx="8464550" cy="4730046"/>
          </a:xfrm>
        </p:grpSpPr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601" y="1771650"/>
              <a:ext cx="6583363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ZoneTexte 4"/>
            <p:cNvSpPr txBox="1">
              <a:spLocks noChangeArrowheads="1"/>
            </p:cNvSpPr>
            <p:nvPr/>
          </p:nvSpPr>
          <p:spPr bwMode="auto">
            <a:xfrm>
              <a:off x="8328025" y="2349500"/>
              <a:ext cx="12969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latin typeface="Calibri" panose="020F0502020204030204" pitchFamily="34" charset="0"/>
                </a:rPr>
                <a:t>HPV 16</a:t>
              </a:r>
            </a:p>
          </p:txBody>
        </p:sp>
        <p:sp>
          <p:nvSpPr>
            <p:cNvPr id="23558" name="ZoneTexte 5"/>
            <p:cNvSpPr txBox="1">
              <a:spLocks noChangeArrowheads="1"/>
            </p:cNvSpPr>
            <p:nvPr/>
          </p:nvSpPr>
          <p:spPr bwMode="auto">
            <a:xfrm>
              <a:off x="8328025" y="29876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latin typeface="Calibri" panose="020F0502020204030204" pitchFamily="34" charset="0"/>
                </a:rPr>
                <a:t>HPV 18</a:t>
              </a:r>
            </a:p>
          </p:txBody>
        </p:sp>
        <p:sp>
          <p:nvSpPr>
            <p:cNvPr id="23559" name="ZoneTexte 6"/>
            <p:cNvSpPr txBox="1">
              <a:spLocks noChangeArrowheads="1"/>
            </p:cNvSpPr>
            <p:nvPr/>
          </p:nvSpPr>
          <p:spPr bwMode="auto">
            <a:xfrm>
              <a:off x="8328026" y="4932363"/>
              <a:ext cx="2016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latin typeface="Calibri" panose="020F0502020204030204" pitchFamily="34" charset="0"/>
                </a:rPr>
                <a:t>Autres HPV oncog.</a:t>
              </a:r>
            </a:p>
          </p:txBody>
        </p:sp>
        <p:sp>
          <p:nvSpPr>
            <p:cNvPr id="23560" name="ZoneTexte 7"/>
            <p:cNvSpPr txBox="1">
              <a:spLocks noChangeArrowheads="1"/>
            </p:cNvSpPr>
            <p:nvPr/>
          </p:nvSpPr>
          <p:spPr bwMode="auto">
            <a:xfrm>
              <a:off x="8328026" y="5364163"/>
              <a:ext cx="2016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latin typeface="Calibri" panose="020F0502020204030204" pitchFamily="34" charset="0"/>
                </a:rPr>
                <a:t>HPV négatif</a:t>
              </a: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147422" y="2210484"/>
              <a:ext cx="187114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33CC"/>
                  </a:solidFill>
                </a:rPr>
                <a:t>Suivi sur 10 ans de 20514 femmes</a:t>
              </a:r>
              <a:endParaRPr lang="fr-FR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ADF327B-EDEE-4FD0-99C3-D3424521D550}"/>
                </a:ext>
              </a:extLst>
            </p:cNvPr>
            <p:cNvSpPr txBox="1"/>
            <p:nvPr/>
          </p:nvSpPr>
          <p:spPr>
            <a:xfrm>
              <a:off x="2784767" y="6132364"/>
              <a:ext cx="53894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Suivi (en mois)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253238B-0146-4179-9F49-FED77CED5397}"/>
                </a:ext>
              </a:extLst>
            </p:cNvPr>
            <p:cNvSpPr txBox="1"/>
            <p:nvPr/>
          </p:nvSpPr>
          <p:spPr>
            <a:xfrm rot="16200000">
              <a:off x="290949" y="3657600"/>
              <a:ext cx="37545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/>
                <a:t>Incidence de lésions cancéreuses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25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4E09E-374D-4323-8542-7DD5A3E2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3"/>
            <a:ext cx="109728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Les HPV sont également responsables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d’autres cancers muqueux</a:t>
            </a:r>
          </a:p>
        </p:txBody>
      </p:sp>
      <p:pic>
        <p:nvPicPr>
          <p:cNvPr id="1026" name="Picture 2" descr="L’HPV TOUCHE LES FEMMES ET LES HOMMES&#10;Nombre annuel de nouveaux cas de cancers et de verrues&#10;génitales&#10;associés au HPV 6/1...">
            <a:extLst>
              <a:ext uri="{FF2B5EF4-FFF2-40B4-BE49-F238E27FC236}">
                <a16:creationId xmlns:a16="http://schemas.microsoft.com/office/drawing/2014/main" id="{A303ACC3-71BF-4829-8890-CF69C4766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10979" r="3264" b="8550"/>
          <a:stretch/>
        </p:blipFill>
        <p:spPr bwMode="auto">
          <a:xfrm>
            <a:off x="1856509" y="1376055"/>
            <a:ext cx="8478982" cy="540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9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15-20% des cancers dans le monde ont une origine infectieuse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699" y="2035175"/>
            <a:ext cx="11077575" cy="4351338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Lymphome de </a:t>
            </a:r>
            <a:r>
              <a:rPr lang="fr-FR" sz="3600" dirty="0" err="1">
                <a:solidFill>
                  <a:srgbClr val="FF0000"/>
                </a:solidFill>
              </a:rPr>
              <a:t>Burkitt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/>
              <a:t>et </a:t>
            </a:r>
            <a:r>
              <a:rPr lang="fr-FR" sz="3600" b="1" dirty="0">
                <a:solidFill>
                  <a:srgbClr val="92D050"/>
                </a:solidFill>
              </a:rPr>
              <a:t>virus d’Epstein-Barr</a:t>
            </a:r>
          </a:p>
          <a:p>
            <a:r>
              <a:rPr lang="fr-FR" sz="3600" dirty="0">
                <a:solidFill>
                  <a:srgbClr val="FF0000"/>
                </a:solidFill>
              </a:rPr>
              <a:t>Carcinome hépatique </a:t>
            </a:r>
            <a:r>
              <a:rPr lang="fr-FR" sz="3600" dirty="0"/>
              <a:t>et </a:t>
            </a:r>
            <a:r>
              <a:rPr lang="fr-FR" sz="3600" b="1" dirty="0">
                <a:solidFill>
                  <a:srgbClr val="92D050"/>
                </a:solidFill>
              </a:rPr>
              <a:t>virus des hépatites B et C</a:t>
            </a:r>
          </a:p>
          <a:p>
            <a:r>
              <a:rPr lang="fr-FR" sz="3600" dirty="0">
                <a:solidFill>
                  <a:srgbClr val="FF0000"/>
                </a:solidFill>
              </a:rPr>
              <a:t>Cancer du col utérin </a:t>
            </a:r>
            <a:r>
              <a:rPr lang="fr-FR" sz="3600" dirty="0"/>
              <a:t>et </a:t>
            </a:r>
            <a:r>
              <a:rPr lang="fr-FR" sz="3600" b="1" dirty="0">
                <a:solidFill>
                  <a:srgbClr val="92D050"/>
                </a:solidFill>
              </a:rPr>
              <a:t>papillomavirus</a:t>
            </a:r>
          </a:p>
          <a:p>
            <a:pPr lvl="1"/>
            <a:r>
              <a:rPr lang="fr-FR" sz="3200" dirty="0"/>
              <a:t>Mais aussi </a:t>
            </a:r>
            <a:r>
              <a:rPr lang="fr-FR" sz="3200" dirty="0">
                <a:solidFill>
                  <a:srgbClr val="FF0000"/>
                </a:solidFill>
              </a:rPr>
              <a:t>cancer anal</a:t>
            </a:r>
            <a:r>
              <a:rPr lang="fr-FR" sz="3200" dirty="0"/>
              <a:t>, et de nombreux </a:t>
            </a:r>
            <a:r>
              <a:rPr lang="fr-FR" sz="3200" dirty="0">
                <a:solidFill>
                  <a:srgbClr val="FF0000"/>
                </a:solidFill>
              </a:rPr>
              <a:t>cancers de la bouche</a:t>
            </a:r>
          </a:p>
          <a:p>
            <a:r>
              <a:rPr lang="fr-FR" sz="3600" dirty="0">
                <a:solidFill>
                  <a:srgbClr val="FF0000"/>
                </a:solidFill>
              </a:rPr>
              <a:t>Sarcome de Kaposi </a:t>
            </a:r>
            <a:r>
              <a:rPr lang="fr-FR" sz="3600" dirty="0"/>
              <a:t>et </a:t>
            </a:r>
            <a:r>
              <a:rPr lang="fr-FR" sz="3600" b="1" dirty="0">
                <a:solidFill>
                  <a:srgbClr val="92D050"/>
                </a:solidFill>
              </a:rPr>
              <a:t>virus HHV8</a:t>
            </a:r>
          </a:p>
          <a:p>
            <a:r>
              <a:rPr lang="fr-FR" sz="3600" dirty="0">
                <a:solidFill>
                  <a:srgbClr val="FF0000"/>
                </a:solidFill>
              </a:rPr>
              <a:t>Carcinome de l’estomac </a:t>
            </a:r>
            <a:r>
              <a:rPr lang="fr-FR" sz="3600" dirty="0"/>
              <a:t>et </a:t>
            </a:r>
            <a:r>
              <a:rPr lang="fr-FR" sz="3600" b="1" i="1" dirty="0">
                <a:solidFill>
                  <a:srgbClr val="92D050"/>
                </a:solidFill>
              </a:rPr>
              <a:t>Helicobacter </a:t>
            </a:r>
            <a:r>
              <a:rPr lang="fr-FR" sz="3600" b="1" i="1" dirty="0" err="1">
                <a:solidFill>
                  <a:srgbClr val="92D050"/>
                </a:solidFill>
              </a:rPr>
              <a:t>pylori</a:t>
            </a:r>
            <a:endParaRPr lang="fr-FR" sz="3600" b="1" i="1" dirty="0">
              <a:solidFill>
                <a:srgbClr val="92D050"/>
              </a:solidFill>
            </a:endParaRPr>
          </a:p>
          <a:p>
            <a:r>
              <a:rPr lang="fr-FR" sz="3600" dirty="0">
                <a:solidFill>
                  <a:srgbClr val="FF0000"/>
                </a:solidFill>
              </a:rPr>
              <a:t>Certaines leucémies </a:t>
            </a:r>
            <a:r>
              <a:rPr lang="fr-FR" sz="3600" dirty="0"/>
              <a:t>et les </a:t>
            </a:r>
            <a:r>
              <a:rPr lang="fr-FR" sz="3600" b="1" dirty="0">
                <a:solidFill>
                  <a:srgbClr val="92D050"/>
                </a:solidFill>
              </a:rPr>
              <a:t>virus HTLV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6952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9161" y="2619375"/>
            <a:ext cx="4081463" cy="6381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28686" y="3200400"/>
            <a:ext cx="3805239" cy="6381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flipH="1">
            <a:off x="8091376" y="1019175"/>
            <a:ext cx="1892596" cy="6381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476875" y="2619375"/>
            <a:ext cx="4057650" cy="6381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248275" y="3257550"/>
            <a:ext cx="2943225" cy="6381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Certaines de ces infections cancérigènes peuvent être prévenues par des vaccins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699" y="2035175"/>
            <a:ext cx="11077575" cy="4351338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Lymphome de </a:t>
            </a:r>
            <a:r>
              <a:rPr lang="fr-FR" sz="3600" dirty="0" err="1">
                <a:solidFill>
                  <a:srgbClr val="FF0000"/>
                </a:solidFill>
              </a:rPr>
              <a:t>Burkitt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/>
              <a:t>et </a:t>
            </a:r>
            <a:r>
              <a:rPr lang="fr-FR" sz="3600" b="1" dirty="0">
                <a:solidFill>
                  <a:srgbClr val="92D050"/>
                </a:solidFill>
              </a:rPr>
              <a:t>virus d’Epstein-Barr</a:t>
            </a:r>
          </a:p>
          <a:p>
            <a:r>
              <a:rPr lang="fr-FR" sz="3600" dirty="0">
                <a:solidFill>
                  <a:srgbClr val="FF0000"/>
                </a:solidFill>
              </a:rPr>
              <a:t>Carcinome hépatique </a:t>
            </a:r>
            <a:r>
              <a:rPr lang="fr-FR" sz="3600" dirty="0"/>
              <a:t>et </a:t>
            </a:r>
            <a:r>
              <a:rPr lang="fr-FR" sz="3600" b="1" dirty="0">
                <a:solidFill>
                  <a:srgbClr val="92D050"/>
                </a:solidFill>
              </a:rPr>
              <a:t>virus des hépatites B et C</a:t>
            </a:r>
          </a:p>
          <a:p>
            <a:r>
              <a:rPr lang="fr-FR" sz="3600" dirty="0">
                <a:solidFill>
                  <a:srgbClr val="FF0000"/>
                </a:solidFill>
              </a:rPr>
              <a:t>Cancer du col utérin </a:t>
            </a:r>
            <a:r>
              <a:rPr lang="fr-FR" sz="3600" dirty="0"/>
              <a:t>et </a:t>
            </a:r>
            <a:r>
              <a:rPr lang="fr-FR" sz="3600" b="1" dirty="0">
                <a:solidFill>
                  <a:srgbClr val="92D050"/>
                </a:solidFill>
              </a:rPr>
              <a:t>papillomavirus</a:t>
            </a:r>
          </a:p>
          <a:p>
            <a:pPr lvl="1"/>
            <a:r>
              <a:rPr lang="fr-FR" sz="3200" dirty="0"/>
              <a:t>Mais aussi </a:t>
            </a:r>
            <a:r>
              <a:rPr lang="fr-FR" sz="3200" dirty="0">
                <a:solidFill>
                  <a:srgbClr val="FF0000"/>
                </a:solidFill>
              </a:rPr>
              <a:t>cancer anal</a:t>
            </a:r>
            <a:r>
              <a:rPr lang="fr-FR" sz="3200" dirty="0"/>
              <a:t>, et de nombreux </a:t>
            </a:r>
            <a:r>
              <a:rPr lang="fr-FR" sz="3200" dirty="0">
                <a:solidFill>
                  <a:srgbClr val="FF0000"/>
                </a:solidFill>
              </a:rPr>
              <a:t>cancers de la bouche</a:t>
            </a:r>
          </a:p>
          <a:p>
            <a:r>
              <a:rPr lang="fr-FR" sz="3600" dirty="0">
                <a:solidFill>
                  <a:srgbClr val="FF0000"/>
                </a:solidFill>
              </a:rPr>
              <a:t>Sarcome de Kaposi </a:t>
            </a:r>
            <a:r>
              <a:rPr lang="fr-FR" sz="3600" dirty="0"/>
              <a:t>et </a:t>
            </a:r>
            <a:r>
              <a:rPr lang="fr-FR" sz="3600" b="1" dirty="0">
                <a:solidFill>
                  <a:srgbClr val="92D050"/>
                </a:solidFill>
              </a:rPr>
              <a:t>virus HHV8</a:t>
            </a:r>
          </a:p>
          <a:p>
            <a:r>
              <a:rPr lang="fr-FR" sz="3600" dirty="0">
                <a:solidFill>
                  <a:srgbClr val="FF0000"/>
                </a:solidFill>
              </a:rPr>
              <a:t>Carcinome de l’estomac </a:t>
            </a:r>
            <a:r>
              <a:rPr lang="fr-FR" sz="3600" dirty="0"/>
              <a:t>et </a:t>
            </a:r>
            <a:r>
              <a:rPr lang="fr-FR" sz="3600" b="1" i="1" dirty="0">
                <a:solidFill>
                  <a:srgbClr val="92D050"/>
                </a:solidFill>
              </a:rPr>
              <a:t>Helicobacter </a:t>
            </a:r>
            <a:r>
              <a:rPr lang="fr-FR" sz="3600" b="1" i="1" dirty="0" err="1">
                <a:solidFill>
                  <a:srgbClr val="92D050"/>
                </a:solidFill>
              </a:rPr>
              <a:t>pylori</a:t>
            </a:r>
            <a:endParaRPr lang="fr-FR" sz="3600" b="1" i="1" dirty="0">
              <a:solidFill>
                <a:srgbClr val="92D050"/>
              </a:solidFill>
            </a:endParaRPr>
          </a:p>
          <a:p>
            <a:r>
              <a:rPr lang="fr-FR" sz="3600" dirty="0">
                <a:solidFill>
                  <a:srgbClr val="FF0000"/>
                </a:solidFill>
              </a:rPr>
              <a:t>Certaines leucémies </a:t>
            </a:r>
            <a:r>
              <a:rPr lang="fr-FR" sz="3600" dirty="0"/>
              <a:t>et les </a:t>
            </a:r>
            <a:r>
              <a:rPr lang="fr-FR" sz="3600" b="1" dirty="0">
                <a:solidFill>
                  <a:srgbClr val="92D050"/>
                </a:solidFill>
              </a:rPr>
              <a:t>virus HTLV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0594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solidFill>
                  <a:srgbClr val="0033CC"/>
                </a:solidFill>
              </a:rPr>
              <a:t>Les HPV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073888" y="1600201"/>
            <a:ext cx="9352813" cy="4525963"/>
          </a:xfrm>
        </p:spPr>
        <p:txBody>
          <a:bodyPr/>
          <a:lstStyle/>
          <a:p>
            <a:pPr eaLnBrk="1" hangingPunct="1"/>
            <a:r>
              <a:rPr lang="fr-FR" altLang="fr-FR" dirty="0"/>
              <a:t>Plus de 100 types différents</a:t>
            </a:r>
          </a:p>
          <a:p>
            <a:pPr lvl="1"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Infection des tissus cutanés et muqueux</a:t>
            </a:r>
          </a:p>
          <a:p>
            <a:pPr lvl="1" eaLnBrk="1" hangingPunct="1"/>
            <a:r>
              <a:rPr lang="fr-FR" altLang="fr-FR" dirty="0"/>
              <a:t>Alpha-HPV : plutôt muqueuses</a:t>
            </a:r>
          </a:p>
          <a:p>
            <a:pPr lvl="1" eaLnBrk="1" hangingPunct="1"/>
            <a:r>
              <a:rPr lang="fr-FR" altLang="fr-FR" dirty="0"/>
              <a:t>Béta-HPV : plutôt peau</a:t>
            </a:r>
          </a:p>
          <a:p>
            <a:pPr lvl="2"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Intégration inconstante dans l’ADN des cellules</a:t>
            </a:r>
          </a:p>
          <a:p>
            <a:pPr lvl="1" eaLnBrk="1" hangingPunct="1"/>
            <a:r>
              <a:rPr lang="fr-FR" altLang="fr-FR" dirty="0"/>
              <a:t>Cas des HPV oncogènes</a:t>
            </a:r>
          </a:p>
          <a:p>
            <a:pPr lvl="1" eaLnBrk="1" hangingPunct="1"/>
            <a:r>
              <a:rPr lang="fr-FR" altLang="fr-FR" dirty="0"/>
              <a:t>Entraine une persistance très longue de l’infection</a:t>
            </a:r>
          </a:p>
        </p:txBody>
      </p:sp>
    </p:spTree>
    <p:extLst>
      <p:ext uri="{BB962C8B-B14F-4D97-AF65-F5344CB8AC3E}">
        <p14:creationId xmlns:p14="http://schemas.microsoft.com/office/powerpoint/2010/main" val="133010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887095-D29A-4823-9553-29379390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69" y="330896"/>
            <a:ext cx="10515600" cy="939240"/>
          </a:xfrm>
        </p:spPr>
        <p:txBody>
          <a:bodyPr/>
          <a:lstStyle/>
          <a:p>
            <a:pPr eaLnBrk="1" hangingPunct="1"/>
            <a:r>
              <a:rPr lang="fr-FR" altLang="fr-FR" dirty="0">
                <a:solidFill>
                  <a:srgbClr val="0000FF"/>
                </a:solidFill>
              </a:rPr>
              <a:t>Les Papillomavirus humains : </a:t>
            </a:r>
            <a:br>
              <a:rPr lang="fr-FR" altLang="fr-FR" dirty="0">
                <a:solidFill>
                  <a:srgbClr val="0000FF"/>
                </a:solidFill>
              </a:rPr>
            </a:br>
            <a:r>
              <a:rPr lang="fr-FR" altLang="fr-FR" dirty="0">
                <a:solidFill>
                  <a:srgbClr val="0000FF"/>
                </a:solidFill>
              </a:rPr>
              <a:t>une famille nombreuse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26FB90D-6E40-468C-8659-89718BB43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51" t="19132" r="12653" b="13829"/>
          <a:stretch/>
        </p:blipFill>
        <p:spPr>
          <a:xfrm>
            <a:off x="1156243" y="1454726"/>
            <a:ext cx="9879513" cy="52009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4E4E583-6863-48D5-838B-95AFA5D2DF37}"/>
              </a:ext>
            </a:extLst>
          </p:cNvPr>
          <p:cNvSpPr txBox="1"/>
          <p:nvPr/>
        </p:nvSpPr>
        <p:spPr>
          <a:xfrm>
            <a:off x="9421091" y="6262255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Alain 2010</a:t>
            </a:r>
          </a:p>
        </p:txBody>
      </p:sp>
    </p:spTree>
    <p:extLst>
      <p:ext uri="{BB962C8B-B14F-4D97-AF65-F5344CB8AC3E}">
        <p14:creationId xmlns:p14="http://schemas.microsoft.com/office/powerpoint/2010/main" val="146532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0000FF"/>
                </a:solidFill>
              </a:rPr>
              <a:t>Les HPV infectent fréquemment </a:t>
            </a:r>
            <a:br>
              <a:rPr lang="fr-FR" sz="4000" dirty="0">
                <a:solidFill>
                  <a:srgbClr val="0000FF"/>
                </a:solidFill>
              </a:rPr>
            </a:br>
            <a:r>
              <a:rPr lang="fr-FR" sz="4000" dirty="0">
                <a:solidFill>
                  <a:srgbClr val="0000FF"/>
                </a:solidFill>
              </a:rPr>
              <a:t>les muqueuses génitales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100" y="1666876"/>
            <a:ext cx="11353799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Quelques chiffres en Europe 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8% des femmes sont positives à un instant donné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r-FR" sz="2000" dirty="0"/>
              <a:t>Dont 40% des femmes de 18 à 25 ans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r-FR" sz="2000" dirty="0"/>
              <a:t>80% des femmes de 50 ans ont été infectées au moins une fois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Fréquent également chez les hommes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fr-FR" sz="2000" dirty="0"/>
              <a:t>20% des hommes de moins de 25 ans sont positifs à un instant donné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Le taux d’infection augmente avec le nombre de partenaire(s)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fr-FR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L’infection HPV est un marqueur de vie sexuelle						plus qu’une maladie …										… dans la plupart des cas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0054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Histoire naturelle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7191" y="1268783"/>
            <a:ext cx="10972800" cy="4708526"/>
          </a:xfrm>
        </p:spPr>
        <p:txBody>
          <a:bodyPr/>
          <a:lstStyle/>
          <a:p>
            <a:r>
              <a:rPr lang="fr-FR" sz="2800" dirty="0"/>
              <a:t>Acquisition/transmission : 70% par rapport</a:t>
            </a:r>
          </a:p>
          <a:p>
            <a:pPr lvl="1"/>
            <a:r>
              <a:rPr lang="fr-FR" sz="2400" dirty="0"/>
              <a:t>Même sans pénétration</a:t>
            </a:r>
          </a:p>
          <a:p>
            <a:pPr lvl="8"/>
            <a:endParaRPr lang="fr-FR" sz="1800" dirty="0"/>
          </a:p>
          <a:p>
            <a:r>
              <a:rPr lang="fr-FR" sz="2800" dirty="0"/>
              <a:t>Infection plus ou moins durable</a:t>
            </a:r>
          </a:p>
          <a:p>
            <a:pPr lvl="1"/>
            <a:r>
              <a:rPr lang="fr-FR" sz="2400" dirty="0"/>
              <a:t>Disparition dans 70% des cas à 1 an, dans 90% des cas à 2 ans</a:t>
            </a:r>
          </a:p>
          <a:p>
            <a:pPr lvl="1"/>
            <a:r>
              <a:rPr lang="fr-FR" sz="2400" dirty="0"/>
              <a:t>Infection plus durable pour les HPV cancérigènes</a:t>
            </a:r>
          </a:p>
          <a:p>
            <a:pPr lvl="8"/>
            <a:endParaRPr lang="fr-FR" sz="1800" dirty="0"/>
          </a:p>
          <a:p>
            <a:r>
              <a:rPr lang="fr-FR" sz="2800" dirty="0"/>
              <a:t>Si l’infection persiste :</a:t>
            </a:r>
          </a:p>
          <a:p>
            <a:pPr lvl="1"/>
            <a:r>
              <a:rPr lang="fr-FR" sz="2400" dirty="0"/>
              <a:t>Elle favorise la prolifération des cellules</a:t>
            </a:r>
          </a:p>
          <a:p>
            <a:pPr lvl="1"/>
            <a:r>
              <a:rPr lang="fr-FR" sz="2400" dirty="0"/>
              <a:t>À l’origine de lésions pré-cancéreuses (dysplasies)</a:t>
            </a:r>
          </a:p>
          <a:p>
            <a:pPr lvl="1"/>
            <a:r>
              <a:rPr lang="fr-FR" sz="2400" dirty="0"/>
              <a:t>Puis de lésions cancéreuses</a:t>
            </a:r>
          </a:p>
          <a:p>
            <a:pPr lvl="2"/>
            <a:r>
              <a:rPr lang="fr-FR" sz="2000" dirty="0"/>
              <a:t>Ou comme des condylomes (tumeurs bénignes) pour certains HPV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8601738" y="5252487"/>
            <a:ext cx="116958" cy="79744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846287" y="5424010"/>
            <a:ext cx="243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en 15 à 20 ans</a:t>
            </a:r>
          </a:p>
        </p:txBody>
      </p:sp>
    </p:spTree>
    <p:extLst>
      <p:ext uri="{BB962C8B-B14F-4D97-AF65-F5344CB8AC3E}">
        <p14:creationId xmlns:p14="http://schemas.microsoft.com/office/powerpoint/2010/main" val="384313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8636" y="745200"/>
            <a:ext cx="470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100 000 femmes adultes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90873" y="2099935"/>
            <a:ext cx="55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10 000 porteuses d’HPV génital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57774" y="3475970"/>
            <a:ext cx="7199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1 000 avec une infection HPV persistante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60407" y="4834855"/>
            <a:ext cx="470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10 avec un cancer du col</a:t>
            </a:r>
          </a:p>
        </p:txBody>
      </p:sp>
      <p:sp>
        <p:nvSpPr>
          <p:cNvPr id="5" name="Flèche droite 4"/>
          <p:cNvSpPr/>
          <p:nvPr/>
        </p:nvSpPr>
        <p:spPr>
          <a:xfrm rot="1728823">
            <a:off x="2123144" y="1524552"/>
            <a:ext cx="1244470" cy="6197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2" name="Flèche droite 11"/>
          <p:cNvSpPr/>
          <p:nvPr/>
        </p:nvSpPr>
        <p:spPr>
          <a:xfrm rot="1728823">
            <a:off x="3980521" y="2899298"/>
            <a:ext cx="1244470" cy="6197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3" name="Flèche droite 12"/>
          <p:cNvSpPr/>
          <p:nvPr/>
        </p:nvSpPr>
        <p:spPr>
          <a:xfrm rot="1728823">
            <a:off x="5968532" y="4259471"/>
            <a:ext cx="1244470" cy="6197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" name="ZoneTexte 8"/>
          <p:cNvSpPr txBox="1"/>
          <p:nvPr/>
        </p:nvSpPr>
        <p:spPr>
          <a:xfrm>
            <a:off x="1781175" y="1838325"/>
            <a:ext cx="719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10%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641503" y="3206081"/>
            <a:ext cx="719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10%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41063" y="4570890"/>
            <a:ext cx="719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208166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266218" y="6472359"/>
            <a:ext cx="18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Crosbie 2013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7F990C4-76F7-4198-B900-4D369921DE04}"/>
              </a:ext>
            </a:extLst>
          </p:cNvPr>
          <p:cNvGrpSpPr/>
          <p:nvPr/>
        </p:nvGrpSpPr>
        <p:grpSpPr>
          <a:xfrm>
            <a:off x="997527" y="222233"/>
            <a:ext cx="10432473" cy="5808877"/>
            <a:chOff x="997527" y="42118"/>
            <a:chExt cx="10432473" cy="5808877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37CF08B-758B-4EA1-8FBD-2ED10AC3486A}"/>
                </a:ext>
              </a:extLst>
            </p:cNvPr>
            <p:cNvGrpSpPr/>
            <p:nvPr/>
          </p:nvGrpSpPr>
          <p:grpSpPr>
            <a:xfrm>
              <a:off x="997527" y="42118"/>
              <a:ext cx="10432473" cy="5181046"/>
              <a:chOff x="997527" y="42118"/>
              <a:chExt cx="10432473" cy="5181046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 rotWithShape="1">
              <a:blip r:embed="rId2"/>
              <a:srcRect l="33636" t="16727" r="4353" b="28790"/>
              <a:stretch/>
            </p:blipFill>
            <p:spPr>
              <a:xfrm>
                <a:off x="997527" y="42118"/>
                <a:ext cx="10432473" cy="5153338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CAD00E-B724-4842-8B20-B045463FCCDD}"/>
                  </a:ext>
                </a:extLst>
              </p:cNvPr>
              <p:cNvSpPr/>
              <p:nvPr/>
            </p:nvSpPr>
            <p:spPr>
              <a:xfrm>
                <a:off x="4225636" y="4710545"/>
                <a:ext cx="3491346" cy="512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EFDA4183-F73A-46B0-A65A-6AC7A66C7A65}"/>
                </a:ext>
              </a:extLst>
            </p:cNvPr>
            <p:cNvCxnSpPr/>
            <p:nvPr/>
          </p:nvCxnSpPr>
          <p:spPr>
            <a:xfrm>
              <a:off x="1648695" y="5417123"/>
              <a:ext cx="955963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1D71E57-F469-49AF-903F-E8E2CE71B7BA}"/>
                </a:ext>
              </a:extLst>
            </p:cNvPr>
            <p:cNvSpPr txBox="1"/>
            <p:nvPr/>
          </p:nvSpPr>
          <p:spPr>
            <a:xfrm>
              <a:off x="1648695" y="5481663"/>
              <a:ext cx="1343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Années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906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WRPNT9">
  <a:themeElements>
    <a:clrScheme name="PWRPNT9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WRPNT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WRPNT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RPNT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RPNT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RPNT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RPNT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RPNT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RPNT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484</Words>
  <Application>Microsoft Office PowerPoint</Application>
  <PresentationFormat>Grand écran</PresentationFormat>
  <Paragraphs>82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Thème Office</vt:lpstr>
      <vt:lpstr>1_Thème Office</vt:lpstr>
      <vt:lpstr>1_PWRPNT9</vt:lpstr>
      <vt:lpstr>Les Human PapillomaVirus (HPV) : de l’infection au cancer</vt:lpstr>
      <vt:lpstr>15-20% des cancers dans le monde ont une origine infectieuse</vt:lpstr>
      <vt:lpstr>Certaines de ces infections cancérigènes peuvent être prévenues par des vaccins</vt:lpstr>
      <vt:lpstr>Les HPV</vt:lpstr>
      <vt:lpstr>Les Papillomavirus humains :  une famille nombreuse</vt:lpstr>
      <vt:lpstr>Les HPV infectent fréquemment  les muqueuses génitales</vt:lpstr>
      <vt:lpstr>Histoire naturelle</vt:lpstr>
      <vt:lpstr>Présentation PowerPoint</vt:lpstr>
      <vt:lpstr>Présentation PowerPoint</vt:lpstr>
      <vt:lpstr>Les maladies liées à HPV sont dues  à différents types</vt:lpstr>
      <vt:lpstr>Les femmes infectées par les HPV cancérigènes (16 et 18) développent beaucoup plus de lésions cancéreuses (CIN3)</vt:lpstr>
      <vt:lpstr>Les HPV sont également responsables  d’autres cancers muqueux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 Epaulard</cp:lastModifiedBy>
  <cp:revision>77</cp:revision>
  <dcterms:created xsi:type="dcterms:W3CDTF">2015-05-24T09:27:34Z</dcterms:created>
  <dcterms:modified xsi:type="dcterms:W3CDTF">2018-04-08T20:19:01Z</dcterms:modified>
</cp:coreProperties>
</file>