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2" r:id="rId5"/>
    <p:sldId id="282" r:id="rId6"/>
    <p:sldId id="281" r:id="rId7"/>
    <p:sldId id="280" r:id="rId8"/>
    <p:sldId id="277" r:id="rId9"/>
    <p:sldId id="267" r:id="rId10"/>
    <p:sldId id="268" r:id="rId11"/>
    <p:sldId id="274" r:id="rId12"/>
    <p:sldId id="257" r:id="rId13"/>
    <p:sldId id="258" r:id="rId14"/>
    <p:sldId id="263" r:id="rId15"/>
    <p:sldId id="264" r:id="rId16"/>
    <p:sldId id="283" r:id="rId17"/>
    <p:sldId id="275" r:id="rId18"/>
    <p:sldId id="273" r:id="rId19"/>
    <p:sldId id="284" r:id="rId20"/>
    <p:sldId id="285" r:id="rId21"/>
    <p:sldId id="287" r:id="rId22"/>
    <p:sldId id="290" r:id="rId23"/>
    <p:sldId id="28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pt%20HPV\cervical-cancer%20austral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i="1" dirty="0"/>
              <a:t>Incidence</a:t>
            </a:r>
            <a:r>
              <a:rPr lang="fr-FR" sz="2000" i="1" baseline="0" dirty="0"/>
              <a:t> (taux sur 100000) du cancer du col dans 4 classes d’âge </a:t>
            </a:r>
          </a:p>
          <a:p>
            <a:pPr>
              <a:defRPr sz="2000" i="1"/>
            </a:pPr>
            <a:r>
              <a:rPr lang="fr-FR" sz="2000" i="1" baseline="0" dirty="0"/>
              <a:t>Australie - 1982-2014</a:t>
            </a:r>
            <a:endParaRPr lang="fr-FR" sz="20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Feuil1!$V$1:$V$2</c:f>
              <c:strCache>
                <c:ptCount val="2"/>
                <c:pt idx="0">
                  <c:v>15–19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Feuil1!$U$3:$U$35</c:f>
              <c:strCache>
                <c:ptCount val="33"/>
                <c:pt idx="0">
                  <c:v>a1982</c:v>
                </c:pt>
                <c:pt idx="1">
                  <c:v>a1983</c:v>
                </c:pt>
                <c:pt idx="2">
                  <c:v>a1984</c:v>
                </c:pt>
                <c:pt idx="3">
                  <c:v>a1985</c:v>
                </c:pt>
                <c:pt idx="4">
                  <c:v>a1986</c:v>
                </c:pt>
                <c:pt idx="5">
                  <c:v>a1987</c:v>
                </c:pt>
                <c:pt idx="6">
                  <c:v>a1988</c:v>
                </c:pt>
                <c:pt idx="7">
                  <c:v>a1989</c:v>
                </c:pt>
                <c:pt idx="8">
                  <c:v>a1990</c:v>
                </c:pt>
                <c:pt idx="9">
                  <c:v>a1991</c:v>
                </c:pt>
                <c:pt idx="10">
                  <c:v>a1992</c:v>
                </c:pt>
                <c:pt idx="11">
                  <c:v>a1993</c:v>
                </c:pt>
                <c:pt idx="12">
                  <c:v>a1994</c:v>
                </c:pt>
                <c:pt idx="13">
                  <c:v>a1995</c:v>
                </c:pt>
                <c:pt idx="14">
                  <c:v>a1996</c:v>
                </c:pt>
                <c:pt idx="15">
                  <c:v>a1997</c:v>
                </c:pt>
                <c:pt idx="16">
                  <c:v>a1998</c:v>
                </c:pt>
                <c:pt idx="17">
                  <c:v>a1999</c:v>
                </c:pt>
                <c:pt idx="18">
                  <c:v>a2000</c:v>
                </c:pt>
                <c:pt idx="19">
                  <c:v>a2001</c:v>
                </c:pt>
                <c:pt idx="20">
                  <c:v>a2002</c:v>
                </c:pt>
                <c:pt idx="21">
                  <c:v>a2003</c:v>
                </c:pt>
                <c:pt idx="22">
                  <c:v>a2004</c:v>
                </c:pt>
                <c:pt idx="23">
                  <c:v>a2005</c:v>
                </c:pt>
                <c:pt idx="24">
                  <c:v>a2006</c:v>
                </c:pt>
                <c:pt idx="25">
                  <c:v>a2007</c:v>
                </c:pt>
                <c:pt idx="26">
                  <c:v>a2008</c:v>
                </c:pt>
                <c:pt idx="27">
                  <c:v>a2009</c:v>
                </c:pt>
                <c:pt idx="28">
                  <c:v>a2010</c:v>
                </c:pt>
                <c:pt idx="29">
                  <c:v>a2011</c:v>
                </c:pt>
                <c:pt idx="30">
                  <c:v>a2012</c:v>
                </c:pt>
                <c:pt idx="31">
                  <c:v>a2013</c:v>
                </c:pt>
                <c:pt idx="32">
                  <c:v>a2014</c:v>
                </c:pt>
              </c:strCache>
            </c:strRef>
          </c:cat>
          <c:val>
            <c:numRef>
              <c:f>Feuil1!$V$3:$V$35</c:f>
              <c:numCache>
                <c:formatCode>###,##0.0</c:formatCode>
                <c:ptCount val="33"/>
                <c:pt idx="0">
                  <c:v>0</c:v>
                </c:pt>
                <c:pt idx="1">
                  <c:v>0.15965055689999999</c:v>
                </c:pt>
                <c:pt idx="2">
                  <c:v>0.47652858460000003</c:v>
                </c:pt>
                <c:pt idx="3">
                  <c:v>0.15680641779999999</c:v>
                </c:pt>
                <c:pt idx="4">
                  <c:v>0.45546259059999999</c:v>
                </c:pt>
                <c:pt idx="5">
                  <c:v>0.44214724389999999</c:v>
                </c:pt>
                <c:pt idx="6">
                  <c:v>0.58031569169999997</c:v>
                </c:pt>
                <c:pt idx="7">
                  <c:v>0.43413832229999999</c:v>
                </c:pt>
                <c:pt idx="8">
                  <c:v>0.14599030330000001</c:v>
                </c:pt>
                <c:pt idx="9">
                  <c:v>0.15030790569999999</c:v>
                </c:pt>
                <c:pt idx="10">
                  <c:v>0</c:v>
                </c:pt>
                <c:pt idx="11">
                  <c:v>0.15896734809999999</c:v>
                </c:pt>
                <c:pt idx="12">
                  <c:v>0.1613082746</c:v>
                </c:pt>
                <c:pt idx="13">
                  <c:v>0.32496336040000001</c:v>
                </c:pt>
                <c:pt idx="14">
                  <c:v>0.16125079010000001</c:v>
                </c:pt>
                <c:pt idx="15">
                  <c:v>0.16144265150000001</c:v>
                </c:pt>
                <c:pt idx="16">
                  <c:v>0.32083880100000001</c:v>
                </c:pt>
                <c:pt idx="17">
                  <c:v>0</c:v>
                </c:pt>
                <c:pt idx="18">
                  <c:v>0.31063956030000001</c:v>
                </c:pt>
                <c:pt idx="19">
                  <c:v>0.30495614729999998</c:v>
                </c:pt>
                <c:pt idx="20">
                  <c:v>0</c:v>
                </c:pt>
                <c:pt idx="21">
                  <c:v>0.14998800100000001</c:v>
                </c:pt>
                <c:pt idx="22">
                  <c:v>0.44774114590000003</c:v>
                </c:pt>
                <c:pt idx="23">
                  <c:v>0.296912114</c:v>
                </c:pt>
                <c:pt idx="24">
                  <c:v>0</c:v>
                </c:pt>
                <c:pt idx="25">
                  <c:v>0.1446905792</c:v>
                </c:pt>
                <c:pt idx="26">
                  <c:v>0.1420747171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0.28207193120000001</c:v>
                </c:pt>
                <c:pt idx="31">
                  <c:v>0</c:v>
                </c:pt>
                <c:pt idx="32">
                  <c:v>0.1680015685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18-4999-B22C-7CFC7EE2F253}"/>
            </c:ext>
          </c:extLst>
        </c:ser>
        <c:ser>
          <c:idx val="1"/>
          <c:order val="1"/>
          <c:tx>
            <c:strRef>
              <c:f>Feuil1!$W$1:$W$2</c:f>
              <c:strCache>
                <c:ptCount val="2"/>
                <c:pt idx="0">
                  <c:v>20–24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Feuil1!$U$3:$U$35</c:f>
              <c:strCache>
                <c:ptCount val="33"/>
                <c:pt idx="0">
                  <c:v>a1982</c:v>
                </c:pt>
                <c:pt idx="1">
                  <c:v>a1983</c:v>
                </c:pt>
                <c:pt idx="2">
                  <c:v>a1984</c:v>
                </c:pt>
                <c:pt idx="3">
                  <c:v>a1985</c:v>
                </c:pt>
                <c:pt idx="4">
                  <c:v>a1986</c:v>
                </c:pt>
                <c:pt idx="5">
                  <c:v>a1987</c:v>
                </c:pt>
                <c:pt idx="6">
                  <c:v>a1988</c:v>
                </c:pt>
                <c:pt idx="7">
                  <c:v>a1989</c:v>
                </c:pt>
                <c:pt idx="8">
                  <c:v>a1990</c:v>
                </c:pt>
                <c:pt idx="9">
                  <c:v>a1991</c:v>
                </c:pt>
                <c:pt idx="10">
                  <c:v>a1992</c:v>
                </c:pt>
                <c:pt idx="11">
                  <c:v>a1993</c:v>
                </c:pt>
                <c:pt idx="12">
                  <c:v>a1994</c:v>
                </c:pt>
                <c:pt idx="13">
                  <c:v>a1995</c:v>
                </c:pt>
                <c:pt idx="14">
                  <c:v>a1996</c:v>
                </c:pt>
                <c:pt idx="15">
                  <c:v>a1997</c:v>
                </c:pt>
                <c:pt idx="16">
                  <c:v>a1998</c:v>
                </c:pt>
                <c:pt idx="17">
                  <c:v>a1999</c:v>
                </c:pt>
                <c:pt idx="18">
                  <c:v>a2000</c:v>
                </c:pt>
                <c:pt idx="19">
                  <c:v>a2001</c:v>
                </c:pt>
                <c:pt idx="20">
                  <c:v>a2002</c:v>
                </c:pt>
                <c:pt idx="21">
                  <c:v>a2003</c:v>
                </c:pt>
                <c:pt idx="22">
                  <c:v>a2004</c:v>
                </c:pt>
                <c:pt idx="23">
                  <c:v>a2005</c:v>
                </c:pt>
                <c:pt idx="24">
                  <c:v>a2006</c:v>
                </c:pt>
                <c:pt idx="25">
                  <c:v>a2007</c:v>
                </c:pt>
                <c:pt idx="26">
                  <c:v>a2008</c:v>
                </c:pt>
                <c:pt idx="27">
                  <c:v>a2009</c:v>
                </c:pt>
                <c:pt idx="28">
                  <c:v>a2010</c:v>
                </c:pt>
                <c:pt idx="29">
                  <c:v>a2011</c:v>
                </c:pt>
                <c:pt idx="30">
                  <c:v>a2012</c:v>
                </c:pt>
                <c:pt idx="31">
                  <c:v>a2013</c:v>
                </c:pt>
                <c:pt idx="32">
                  <c:v>a2014</c:v>
                </c:pt>
              </c:strCache>
            </c:strRef>
          </c:cat>
          <c:val>
            <c:numRef>
              <c:f>Feuil1!$W$3:$W$35</c:f>
              <c:numCache>
                <c:formatCode>###,##0.0</c:formatCode>
                <c:ptCount val="33"/>
                <c:pt idx="0">
                  <c:v>1.6731564858000001</c:v>
                </c:pt>
                <c:pt idx="1">
                  <c:v>1.8062577800999999</c:v>
                </c:pt>
                <c:pt idx="2">
                  <c:v>1.8042399639</c:v>
                </c:pt>
                <c:pt idx="3">
                  <c:v>3.6204446509000001</c:v>
                </c:pt>
                <c:pt idx="4">
                  <c:v>1.6760959763000001</c:v>
                </c:pt>
                <c:pt idx="5">
                  <c:v>2.6043621533999999</c:v>
                </c:pt>
                <c:pt idx="6">
                  <c:v>2.9110475787999999</c:v>
                </c:pt>
                <c:pt idx="7">
                  <c:v>2.2772576352999998</c:v>
                </c:pt>
                <c:pt idx="8">
                  <c:v>2.5379308696999998</c:v>
                </c:pt>
                <c:pt idx="9">
                  <c:v>1.8850414709000001</c:v>
                </c:pt>
                <c:pt idx="10">
                  <c:v>1.4186308793</c:v>
                </c:pt>
                <c:pt idx="11">
                  <c:v>1.2677431213999999</c:v>
                </c:pt>
                <c:pt idx="12">
                  <c:v>2.5462750118000002</c:v>
                </c:pt>
                <c:pt idx="13">
                  <c:v>0.57052144230000001</c:v>
                </c:pt>
                <c:pt idx="14">
                  <c:v>2.0468853715000002</c:v>
                </c:pt>
                <c:pt idx="15">
                  <c:v>1.9538559347</c:v>
                </c:pt>
                <c:pt idx="16">
                  <c:v>2.0066032683000001</c:v>
                </c:pt>
                <c:pt idx="17">
                  <c:v>1.5722949059</c:v>
                </c:pt>
                <c:pt idx="18">
                  <c:v>1.4278507038999999</c:v>
                </c:pt>
                <c:pt idx="19">
                  <c:v>1.2586829455999999</c:v>
                </c:pt>
                <c:pt idx="20">
                  <c:v>2.1641943323000001</c:v>
                </c:pt>
                <c:pt idx="21">
                  <c:v>0.90461989379999996</c:v>
                </c:pt>
                <c:pt idx="22">
                  <c:v>2.3625477124000001</c:v>
                </c:pt>
                <c:pt idx="23">
                  <c:v>1.8710581842</c:v>
                </c:pt>
                <c:pt idx="24">
                  <c:v>1.5449069334000001</c:v>
                </c:pt>
                <c:pt idx="25">
                  <c:v>0.68916562719999996</c:v>
                </c:pt>
                <c:pt idx="26">
                  <c:v>1.6141507212999999</c:v>
                </c:pt>
                <c:pt idx="27">
                  <c:v>1.5630006486000001</c:v>
                </c:pt>
                <c:pt idx="28">
                  <c:v>2.8169519044000002</c:v>
                </c:pt>
                <c:pt idx="29">
                  <c:v>1.5224697504</c:v>
                </c:pt>
                <c:pt idx="30">
                  <c:v>1.8870416848</c:v>
                </c:pt>
                <c:pt idx="31">
                  <c:v>1.7479177929</c:v>
                </c:pt>
                <c:pt idx="32">
                  <c:v>1.5393770002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18-4999-B22C-7CFC7EE2F253}"/>
            </c:ext>
          </c:extLst>
        </c:ser>
        <c:ser>
          <c:idx val="2"/>
          <c:order val="2"/>
          <c:tx>
            <c:strRef>
              <c:f>Feuil1!$X$1:$X$2</c:f>
              <c:strCache>
                <c:ptCount val="2"/>
                <c:pt idx="0">
                  <c:v>25–29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Feuil1!$U$3:$U$35</c:f>
              <c:strCache>
                <c:ptCount val="33"/>
                <c:pt idx="0">
                  <c:v>a1982</c:v>
                </c:pt>
                <c:pt idx="1">
                  <c:v>a1983</c:v>
                </c:pt>
                <c:pt idx="2">
                  <c:v>a1984</c:v>
                </c:pt>
                <c:pt idx="3">
                  <c:v>a1985</c:v>
                </c:pt>
                <c:pt idx="4">
                  <c:v>a1986</c:v>
                </c:pt>
                <c:pt idx="5">
                  <c:v>a1987</c:v>
                </c:pt>
                <c:pt idx="6">
                  <c:v>a1988</c:v>
                </c:pt>
                <c:pt idx="7">
                  <c:v>a1989</c:v>
                </c:pt>
                <c:pt idx="8">
                  <c:v>a1990</c:v>
                </c:pt>
                <c:pt idx="9">
                  <c:v>a1991</c:v>
                </c:pt>
                <c:pt idx="10">
                  <c:v>a1992</c:v>
                </c:pt>
                <c:pt idx="11">
                  <c:v>a1993</c:v>
                </c:pt>
                <c:pt idx="12">
                  <c:v>a1994</c:v>
                </c:pt>
                <c:pt idx="13">
                  <c:v>a1995</c:v>
                </c:pt>
                <c:pt idx="14">
                  <c:v>a1996</c:v>
                </c:pt>
                <c:pt idx="15">
                  <c:v>a1997</c:v>
                </c:pt>
                <c:pt idx="16">
                  <c:v>a1998</c:v>
                </c:pt>
                <c:pt idx="17">
                  <c:v>a1999</c:v>
                </c:pt>
                <c:pt idx="18">
                  <c:v>a2000</c:v>
                </c:pt>
                <c:pt idx="19">
                  <c:v>a2001</c:v>
                </c:pt>
                <c:pt idx="20">
                  <c:v>a2002</c:v>
                </c:pt>
                <c:pt idx="21">
                  <c:v>a2003</c:v>
                </c:pt>
                <c:pt idx="22">
                  <c:v>a2004</c:v>
                </c:pt>
                <c:pt idx="23">
                  <c:v>a2005</c:v>
                </c:pt>
                <c:pt idx="24">
                  <c:v>a2006</c:v>
                </c:pt>
                <c:pt idx="25">
                  <c:v>a2007</c:v>
                </c:pt>
                <c:pt idx="26">
                  <c:v>a2008</c:v>
                </c:pt>
                <c:pt idx="27">
                  <c:v>a2009</c:v>
                </c:pt>
                <c:pt idx="28">
                  <c:v>a2010</c:v>
                </c:pt>
                <c:pt idx="29">
                  <c:v>a2011</c:v>
                </c:pt>
                <c:pt idx="30">
                  <c:v>a2012</c:v>
                </c:pt>
                <c:pt idx="31">
                  <c:v>a2013</c:v>
                </c:pt>
                <c:pt idx="32">
                  <c:v>a2014</c:v>
                </c:pt>
              </c:strCache>
            </c:strRef>
          </c:cat>
          <c:val>
            <c:numRef>
              <c:f>Feuil1!$X$3:$X$35</c:f>
              <c:numCache>
                <c:formatCode>###,##0.0</c:formatCode>
                <c:ptCount val="33"/>
                <c:pt idx="0">
                  <c:v>11.120978517199999</c:v>
                </c:pt>
                <c:pt idx="1">
                  <c:v>10.175236653700001</c:v>
                </c:pt>
                <c:pt idx="2">
                  <c:v>10.170361376400001</c:v>
                </c:pt>
                <c:pt idx="3">
                  <c:v>11.495168963699999</c:v>
                </c:pt>
                <c:pt idx="4">
                  <c:v>9.2993955393000007</c:v>
                </c:pt>
                <c:pt idx="5">
                  <c:v>9.8181445172000004</c:v>
                </c:pt>
                <c:pt idx="6">
                  <c:v>11.0613589382</c:v>
                </c:pt>
                <c:pt idx="7">
                  <c:v>9.9097645156999992</c:v>
                </c:pt>
                <c:pt idx="8">
                  <c:v>9.3381646544999999</c:v>
                </c:pt>
                <c:pt idx="9">
                  <c:v>7.3177556013</c:v>
                </c:pt>
                <c:pt idx="10">
                  <c:v>8.4209792728000004</c:v>
                </c:pt>
                <c:pt idx="11">
                  <c:v>5.8888740030999998</c:v>
                </c:pt>
                <c:pt idx="12">
                  <c:v>7.0885223532000001</c:v>
                </c:pt>
                <c:pt idx="13">
                  <c:v>7.8912411606999999</c:v>
                </c:pt>
                <c:pt idx="14">
                  <c:v>6.6813276792999998</c:v>
                </c:pt>
                <c:pt idx="15">
                  <c:v>5.9604503327999998</c:v>
                </c:pt>
                <c:pt idx="16">
                  <c:v>6.9974205587</c:v>
                </c:pt>
                <c:pt idx="17">
                  <c:v>7.9722236731000002</c:v>
                </c:pt>
                <c:pt idx="18">
                  <c:v>5.5472347035</c:v>
                </c:pt>
                <c:pt idx="19">
                  <c:v>6.0042029421000001</c:v>
                </c:pt>
                <c:pt idx="20">
                  <c:v>6.0142434888</c:v>
                </c:pt>
                <c:pt idx="21">
                  <c:v>5.4975914605999998</c:v>
                </c:pt>
                <c:pt idx="22">
                  <c:v>6.1319506034</c:v>
                </c:pt>
                <c:pt idx="23">
                  <c:v>6.1024073252999997</c:v>
                </c:pt>
                <c:pt idx="24">
                  <c:v>6.4198244178000001</c:v>
                </c:pt>
                <c:pt idx="25">
                  <c:v>5.9280838739000004</c:v>
                </c:pt>
                <c:pt idx="26">
                  <c:v>8.6444315677999999</c:v>
                </c:pt>
                <c:pt idx="27">
                  <c:v>7.6031417727999999</c:v>
                </c:pt>
                <c:pt idx="28">
                  <c:v>7.6165551445000004</c:v>
                </c:pt>
                <c:pt idx="29">
                  <c:v>8.4446435259000001</c:v>
                </c:pt>
                <c:pt idx="30">
                  <c:v>8.3590174093999998</c:v>
                </c:pt>
                <c:pt idx="31">
                  <c:v>9.0214957640000009</c:v>
                </c:pt>
                <c:pt idx="32">
                  <c:v>8.0414474383000005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18-4999-B22C-7CFC7EE2F253}"/>
            </c:ext>
          </c:extLst>
        </c:ser>
        <c:ser>
          <c:idx val="3"/>
          <c:order val="3"/>
          <c:tx>
            <c:strRef>
              <c:f>Feuil1!$Y$1:$Y$2</c:f>
              <c:strCache>
                <c:ptCount val="2"/>
                <c:pt idx="0">
                  <c:v>30–34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Feuil1!$U$3:$U$35</c:f>
              <c:strCache>
                <c:ptCount val="33"/>
                <c:pt idx="0">
                  <c:v>a1982</c:v>
                </c:pt>
                <c:pt idx="1">
                  <c:v>a1983</c:v>
                </c:pt>
                <c:pt idx="2">
                  <c:v>a1984</c:v>
                </c:pt>
                <c:pt idx="3">
                  <c:v>a1985</c:v>
                </c:pt>
                <c:pt idx="4">
                  <c:v>a1986</c:v>
                </c:pt>
                <c:pt idx="5">
                  <c:v>a1987</c:v>
                </c:pt>
                <c:pt idx="6">
                  <c:v>a1988</c:v>
                </c:pt>
                <c:pt idx="7">
                  <c:v>a1989</c:v>
                </c:pt>
                <c:pt idx="8">
                  <c:v>a1990</c:v>
                </c:pt>
                <c:pt idx="9">
                  <c:v>a1991</c:v>
                </c:pt>
                <c:pt idx="10">
                  <c:v>a1992</c:v>
                </c:pt>
                <c:pt idx="11">
                  <c:v>a1993</c:v>
                </c:pt>
                <c:pt idx="12">
                  <c:v>a1994</c:v>
                </c:pt>
                <c:pt idx="13">
                  <c:v>a1995</c:v>
                </c:pt>
                <c:pt idx="14">
                  <c:v>a1996</c:v>
                </c:pt>
                <c:pt idx="15">
                  <c:v>a1997</c:v>
                </c:pt>
                <c:pt idx="16">
                  <c:v>a1998</c:v>
                </c:pt>
                <c:pt idx="17">
                  <c:v>a1999</c:v>
                </c:pt>
                <c:pt idx="18">
                  <c:v>a2000</c:v>
                </c:pt>
                <c:pt idx="19">
                  <c:v>a2001</c:v>
                </c:pt>
                <c:pt idx="20">
                  <c:v>a2002</c:v>
                </c:pt>
                <c:pt idx="21">
                  <c:v>a2003</c:v>
                </c:pt>
                <c:pt idx="22">
                  <c:v>a2004</c:v>
                </c:pt>
                <c:pt idx="23">
                  <c:v>a2005</c:v>
                </c:pt>
                <c:pt idx="24">
                  <c:v>a2006</c:v>
                </c:pt>
                <c:pt idx="25">
                  <c:v>a2007</c:v>
                </c:pt>
                <c:pt idx="26">
                  <c:v>a2008</c:v>
                </c:pt>
                <c:pt idx="27">
                  <c:v>a2009</c:v>
                </c:pt>
                <c:pt idx="28">
                  <c:v>a2010</c:v>
                </c:pt>
                <c:pt idx="29">
                  <c:v>a2011</c:v>
                </c:pt>
                <c:pt idx="30">
                  <c:v>a2012</c:v>
                </c:pt>
                <c:pt idx="31">
                  <c:v>a2013</c:v>
                </c:pt>
                <c:pt idx="32">
                  <c:v>a2014</c:v>
                </c:pt>
              </c:strCache>
            </c:strRef>
          </c:cat>
          <c:val>
            <c:numRef>
              <c:f>Feuil1!$Y$3:$Y$35</c:f>
              <c:numCache>
                <c:formatCode>###,##0.0</c:formatCode>
                <c:ptCount val="33"/>
                <c:pt idx="0">
                  <c:v>16.326261368600001</c:v>
                </c:pt>
                <c:pt idx="1">
                  <c:v>17.264602840799999</c:v>
                </c:pt>
                <c:pt idx="2">
                  <c:v>18.389736591199998</c:v>
                </c:pt>
                <c:pt idx="3">
                  <c:v>17.7541482327</c:v>
                </c:pt>
                <c:pt idx="4">
                  <c:v>19.573425602</c:v>
                </c:pt>
                <c:pt idx="5">
                  <c:v>21.6565396562</c:v>
                </c:pt>
                <c:pt idx="6">
                  <c:v>19.521880395899998</c:v>
                </c:pt>
                <c:pt idx="7">
                  <c:v>19.486903914799999</c:v>
                </c:pt>
                <c:pt idx="8">
                  <c:v>16.559891367100001</c:v>
                </c:pt>
                <c:pt idx="9">
                  <c:v>17.2764698694</c:v>
                </c:pt>
                <c:pt idx="10">
                  <c:v>15.0455438274</c:v>
                </c:pt>
                <c:pt idx="11">
                  <c:v>13.980799701700001</c:v>
                </c:pt>
                <c:pt idx="12">
                  <c:v>17.195120952700002</c:v>
                </c:pt>
                <c:pt idx="13">
                  <c:v>15.3694781376</c:v>
                </c:pt>
                <c:pt idx="14">
                  <c:v>9.5711965243999995</c:v>
                </c:pt>
                <c:pt idx="15">
                  <c:v>11.2267938662</c:v>
                </c:pt>
                <c:pt idx="16">
                  <c:v>11.617725816</c:v>
                </c:pt>
                <c:pt idx="17">
                  <c:v>10.8902881259</c:v>
                </c:pt>
                <c:pt idx="18">
                  <c:v>12.6049714007</c:v>
                </c:pt>
                <c:pt idx="19">
                  <c:v>7.8895463510999999</c:v>
                </c:pt>
                <c:pt idx="20">
                  <c:v>9.7103392500000005</c:v>
                </c:pt>
                <c:pt idx="21">
                  <c:v>8.2761229910999994</c:v>
                </c:pt>
                <c:pt idx="22">
                  <c:v>11.705628434399999</c:v>
                </c:pt>
                <c:pt idx="23">
                  <c:v>10.721589442499999</c:v>
                </c:pt>
                <c:pt idx="24">
                  <c:v>10.8075101388</c:v>
                </c:pt>
                <c:pt idx="25">
                  <c:v>9.8519201665999994</c:v>
                </c:pt>
                <c:pt idx="26">
                  <c:v>10.6799865268</c:v>
                </c:pt>
                <c:pt idx="27">
                  <c:v>11.923020643099999</c:v>
                </c:pt>
                <c:pt idx="28">
                  <c:v>9.8848415953999993</c:v>
                </c:pt>
                <c:pt idx="29">
                  <c:v>12.647499837</c:v>
                </c:pt>
                <c:pt idx="30">
                  <c:v>12.1111500799</c:v>
                </c:pt>
                <c:pt idx="31">
                  <c:v>12.391709217600001</c:v>
                </c:pt>
                <c:pt idx="32">
                  <c:v>13.2480913805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18-4999-B22C-7CFC7EE2F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505176"/>
        <c:axId val="346505568"/>
      </c:lineChart>
      <c:catAx>
        <c:axId val="34650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6505568"/>
        <c:crosses val="autoZero"/>
        <c:auto val="1"/>
        <c:lblAlgn val="ctr"/>
        <c:lblOffset val="100"/>
        <c:noMultiLvlLbl val="0"/>
      </c:catAx>
      <c:valAx>
        <c:axId val="3465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650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62798128494806"/>
          <c:y val="0.15103951933864931"/>
          <c:w val="0.5075555365361939"/>
          <c:h val="0.11929985673372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3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57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07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9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5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9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66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9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43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297A-91EF-46CC-837B-AF90FB544FA6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BB79-09A0-417F-8694-B5FF4C10D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3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getmedia/8a26b34d-a912-4f01-b646-dc5d0ca54f03/aihw-can-111.pdf.aspx?inline=tru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researchuk.org/health-professional/cancer-statistics/statistics-by-cancer-type/cervical-cancer#heading-Zer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-dep.iarc.fr/NORDCAN/english/frame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ep.iarc.fr/NORDCAN/english/frame.as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ep.iarc.fr/NORDCAN/english/frame.as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1876285917304941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surveillance.org/content/10.2807/1560-7917.ES.2018.23.41.170073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2468266716300019?via%3Dihub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ihw.gov.au/reports/cancer/acim-books/contents/acim-book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getmedia/da7bff73-5b78-4cf8-a719-5903a75fcc9a/13953.pdf.aspx?inline=tr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hw.gov.au/getmedia/8c27a07d-524d-4209-9b74-daba4f233303/cervical-cancer.xlsx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getmedia/8c27a07d-524d-4209-9b74-daba4f233303/cervical-cancer.xlsx.asp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getmedia/da7bff73-5b78-4cf8-a719-5903a75fcc9a/13953.pdf.aspx?inline=tru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getmedia/8a26b34d-a912-4f01-b646-dc5d0ca54f03/aihw-can-111.pdf.aspx?inline=tru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7599" y="2290763"/>
            <a:ext cx="10066867" cy="2387600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FF0000"/>
                </a:solidFill>
              </a:rPr>
              <a:t>À propos de l’incidence </a:t>
            </a:r>
            <a:br>
              <a:rPr lang="fr-FR" sz="4800" b="1" dirty="0">
                <a:solidFill>
                  <a:srgbClr val="FF0000"/>
                </a:solidFill>
              </a:rPr>
            </a:br>
            <a:r>
              <a:rPr lang="fr-FR" sz="4800" b="1" dirty="0">
                <a:solidFill>
                  <a:srgbClr val="FF0000"/>
                </a:solidFill>
              </a:rPr>
              <a:t>des cancers du col utérin </a:t>
            </a:r>
            <a:br>
              <a:rPr lang="fr-FR" sz="4800" b="1" dirty="0">
                <a:solidFill>
                  <a:srgbClr val="FF0000"/>
                </a:solidFill>
              </a:rPr>
            </a:br>
            <a:r>
              <a:rPr lang="fr-FR" sz="4800" b="1" dirty="0">
                <a:solidFill>
                  <a:srgbClr val="FF0000"/>
                </a:solidFill>
              </a:rPr>
              <a:t>dans quelques pays chez qui </a:t>
            </a:r>
            <a:br>
              <a:rPr lang="fr-FR" sz="4800" b="1" dirty="0">
                <a:solidFill>
                  <a:srgbClr val="FF0000"/>
                </a:solidFill>
              </a:rPr>
            </a:br>
            <a:r>
              <a:rPr lang="fr-FR" sz="4800" b="1" dirty="0">
                <a:solidFill>
                  <a:srgbClr val="FF0000"/>
                </a:solidFill>
              </a:rPr>
              <a:t>le taux de vaccination anti-HPV est élevé (Australie, Royaume-Uni, Norvège) …</a:t>
            </a:r>
            <a:br>
              <a:rPr lang="fr-FR" sz="4800" b="1" dirty="0">
                <a:solidFill>
                  <a:srgbClr val="FF0000"/>
                </a:solidFill>
              </a:rPr>
            </a:br>
            <a:br>
              <a:rPr lang="fr-FR" sz="1600" b="1" dirty="0">
                <a:solidFill>
                  <a:srgbClr val="FF0000"/>
                </a:solidFill>
              </a:rPr>
            </a:br>
            <a:r>
              <a:rPr lang="fr-FR" sz="4800" b="1" dirty="0">
                <a:solidFill>
                  <a:srgbClr val="FF0000"/>
                </a:solidFill>
              </a:rPr>
              <a:t>et à propos du vaccin HPV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5734" y="4931305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fr-FR" dirty="0">
                <a:solidFill>
                  <a:srgbClr val="0066CC"/>
                </a:solidFill>
              </a:rPr>
              <a:t>Pr Olivier Epaulard</a:t>
            </a:r>
          </a:p>
          <a:p>
            <a:pPr algn="r"/>
            <a:r>
              <a:rPr lang="fr-FR" dirty="0">
                <a:solidFill>
                  <a:srgbClr val="0066CC"/>
                </a:solidFill>
              </a:rPr>
              <a:t>Service des Maladies Infectieuses</a:t>
            </a:r>
          </a:p>
          <a:p>
            <a:pPr algn="r"/>
            <a:r>
              <a:rPr lang="fr-FR" dirty="0">
                <a:solidFill>
                  <a:srgbClr val="0066CC"/>
                </a:solidFill>
              </a:rPr>
              <a:t>CHU Grenoble Alpes</a:t>
            </a:r>
          </a:p>
          <a:p>
            <a:pPr algn="r"/>
            <a:r>
              <a:rPr lang="fr-FR" dirty="0">
                <a:solidFill>
                  <a:srgbClr val="0066CC"/>
                </a:solidFill>
              </a:rPr>
              <a:t>Décembre 2018</a:t>
            </a:r>
          </a:p>
        </p:txBody>
      </p:sp>
    </p:spTree>
    <p:extLst>
      <p:ext uri="{BB962C8B-B14F-4D97-AF65-F5344CB8AC3E}">
        <p14:creationId xmlns:p14="http://schemas.microsoft.com/office/powerpoint/2010/main" val="57930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04" t="23811" r="21762" b="15676"/>
          <a:stretch/>
        </p:blipFill>
        <p:spPr>
          <a:xfrm>
            <a:off x="1219977" y="365125"/>
            <a:ext cx="10023756" cy="6222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2959227" y="3315001"/>
            <a:ext cx="68243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hlinkClick r:id="rId3"/>
              </a:rPr>
              <a:t>https://www.aihw.gov.au/getmedia/8a26b34d-a912-4f01-b646-dc5d0ca54f03/aihw-can-111.pdf.aspx?inline=true</a:t>
            </a:r>
            <a:r>
              <a:rPr lang="fr-FR" sz="11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63733" y="1891505"/>
            <a:ext cx="5748869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Ces données australiennes montrent une diminution de l’incidence des lésions précancéreuses entre 2004-2006 et 2015 et 2016 pour les classes d’âges qui ont été vaccinées (&lt;25 ans en 2016).</a:t>
            </a:r>
          </a:p>
          <a:p>
            <a:r>
              <a:rPr lang="fr-FR" sz="2000" dirty="0"/>
              <a:t>Il apparait extrêmement improbable que des cancers soient plus fréquents à l’avenir si les lésions précancéreuses sont moins fréquentes.</a:t>
            </a:r>
          </a:p>
        </p:txBody>
      </p:sp>
    </p:spTree>
    <p:extLst>
      <p:ext uri="{BB962C8B-B14F-4D97-AF65-F5344CB8AC3E}">
        <p14:creationId xmlns:p14="http://schemas.microsoft.com/office/powerpoint/2010/main" val="414367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04" t="9801" r="23842" b="32409"/>
          <a:stretch/>
        </p:blipFill>
        <p:spPr>
          <a:xfrm>
            <a:off x="4675939" y="1380067"/>
            <a:ext cx="7516061" cy="4631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001" y="6430202"/>
            <a:ext cx="11159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3"/>
              </a:rPr>
              <a:t>https://www.cancerresearchuk.org/health-professional/cancer-statistics/statistics-by-cancer-type/cervical-cancer#heading-Zero</a:t>
            </a:r>
            <a:r>
              <a:rPr lang="fr-FR" sz="16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401" y="295070"/>
            <a:ext cx="4631267" cy="48628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Certaines personnes évoquent également les chiffres du cancer du col au Royaume-Uni</a:t>
            </a:r>
            <a:r>
              <a:rPr lang="fr-FR" sz="2800" dirty="0"/>
              <a:t>, en particulier dans le groupe des moins de 30 ans.</a:t>
            </a:r>
          </a:p>
          <a:p>
            <a:endParaRPr lang="fr-FR" sz="1400" dirty="0"/>
          </a:p>
          <a:p>
            <a:r>
              <a:rPr lang="fr-FR" sz="2800" dirty="0"/>
              <a:t>Sur la page de </a:t>
            </a:r>
            <a:r>
              <a:rPr lang="fr-FR" sz="2800" i="1" dirty="0"/>
              <a:t>Cancer </a:t>
            </a:r>
            <a:r>
              <a:rPr lang="fr-FR" sz="2800" i="1" dirty="0" err="1"/>
              <a:t>Research</a:t>
            </a:r>
            <a:r>
              <a:rPr lang="fr-FR" sz="2800" i="1" dirty="0"/>
              <a:t> UK</a:t>
            </a:r>
            <a:r>
              <a:rPr lang="fr-FR" sz="2800" dirty="0"/>
              <a:t>, on trouve les informations détaillées sur les diapositives suivantes.</a:t>
            </a:r>
          </a:p>
        </p:txBody>
      </p:sp>
    </p:spTree>
    <p:extLst>
      <p:ext uri="{BB962C8B-B14F-4D97-AF65-F5344CB8AC3E}">
        <p14:creationId xmlns:p14="http://schemas.microsoft.com/office/powerpoint/2010/main" val="54287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66" t="24454" r="26796" b="20704"/>
          <a:stretch/>
        </p:blipFill>
        <p:spPr>
          <a:xfrm>
            <a:off x="3785743" y="1323703"/>
            <a:ext cx="8260247" cy="5440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008" y="6488668"/>
            <a:ext cx="284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www.cancerresearchuk.org/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6008" y="40396"/>
            <a:ext cx="1110826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Il a été observé au Royaume-Uni une diminution de 1993 à 2004 de l’incidence du cancer du col, puis depuis 2004 une stagnation; mais cet arrêt de la décroissance a commencé avant que le vaccin ne soit introduit (2008), et surtout bien avant que les classes d’âge vaccinées arrivent à l’âge où les cancers du col sont détectés.</a:t>
            </a:r>
          </a:p>
        </p:txBody>
      </p:sp>
    </p:spTree>
    <p:extLst>
      <p:ext uri="{BB962C8B-B14F-4D97-AF65-F5344CB8AC3E}">
        <p14:creationId xmlns:p14="http://schemas.microsoft.com/office/powerpoint/2010/main" val="423055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40" t="27898" r="26687" b="17816"/>
          <a:stretch/>
        </p:blipFill>
        <p:spPr>
          <a:xfrm>
            <a:off x="2525642" y="1082766"/>
            <a:ext cx="7167470" cy="46397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0933" y="86284"/>
            <a:ext cx="112014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Il existe d’autre part au Royaume-Uni une augmentation de l’incidence chez les jeunes femmes entre 25 et 34 ans ; mais cette augmentation avait commencé au début des années 2000, avant que les jeunes filles vaccinées entre 11 et 13 ans (à partir de 2008) n’arrivent à l’âge d’avoir un cancer du col.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798867"/>
            <a:ext cx="106172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Il existe par ailleurs au Royaume-Uni une augmentation de l’incidence chez les jeunes femmes entre 20 et 24 ans ; les données montrent cependant qu’il s’agit essentiellement d’une augmentation entre 24,5 ans et 25 ans, du fait de l’augmentation de la promotion du dépistage à cet âge (</a:t>
            </a:r>
            <a:r>
              <a:rPr lang="fr-FR" dirty="0" err="1"/>
              <a:t>cf</a:t>
            </a:r>
            <a:r>
              <a:rPr lang="fr-FR" dirty="0"/>
              <a:t> diapositive suivante).</a:t>
            </a:r>
          </a:p>
        </p:txBody>
      </p:sp>
      <p:cxnSp>
        <p:nvCxnSpPr>
          <p:cNvPr id="8" name="Connecteur en angle 7"/>
          <p:cNvCxnSpPr>
            <a:stCxn id="6" idx="3"/>
          </p:cNvCxnSpPr>
          <p:nvPr/>
        </p:nvCxnSpPr>
        <p:spPr>
          <a:xfrm flipH="1" flipV="1">
            <a:off x="9372600" y="4681728"/>
            <a:ext cx="2235200" cy="1578804"/>
          </a:xfrm>
          <a:prstGeom prst="bentConnector3">
            <a:avLst>
              <a:gd name="adj1" fmla="val -1022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stCxn id="5" idx="3"/>
          </p:cNvCxnSpPr>
          <p:nvPr/>
        </p:nvCxnSpPr>
        <p:spPr>
          <a:xfrm flipH="1">
            <a:off x="9372600" y="547949"/>
            <a:ext cx="2099733" cy="2054366"/>
          </a:xfrm>
          <a:prstGeom prst="bentConnector3">
            <a:avLst>
              <a:gd name="adj1" fmla="val -1088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99" t="11359" r="11474" b="46224"/>
          <a:stretch/>
        </p:blipFill>
        <p:spPr>
          <a:xfrm>
            <a:off x="407953" y="1970088"/>
            <a:ext cx="11155962" cy="4013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9533" y="413604"/>
            <a:ext cx="11201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Cet effet de l’offre de dépistage chez les femmes de 20 à 24 ans au Royaume-Uni est analysé dans cet article paru en 2018.</a:t>
            </a:r>
          </a:p>
        </p:txBody>
      </p:sp>
    </p:spTree>
    <p:extLst>
      <p:ext uri="{BB962C8B-B14F-4D97-AF65-F5344CB8AC3E}">
        <p14:creationId xmlns:p14="http://schemas.microsoft.com/office/powerpoint/2010/main" val="160160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51" t="15250" r="11693" b="7503"/>
          <a:stretch/>
        </p:blipFill>
        <p:spPr>
          <a:xfrm>
            <a:off x="228600" y="163993"/>
            <a:ext cx="8534400" cy="5762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0200" y="2706413"/>
            <a:ext cx="5105400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0" i="1" u="none" strike="noStrike" baseline="0" dirty="0">
                <a:latin typeface="AdvOT596495f2"/>
              </a:rPr>
              <a:t>“L’incidence annuelle</a:t>
            </a:r>
            <a:r>
              <a:rPr lang="fr-FR" sz="2000" b="0" i="1" u="none" strike="noStrike" dirty="0">
                <a:latin typeface="AdvOT596495f2"/>
              </a:rPr>
              <a:t> </a:t>
            </a:r>
            <a:r>
              <a:rPr lang="fr-FR" sz="2000" i="1" dirty="0">
                <a:latin typeface="AdvOT596495f2"/>
              </a:rPr>
              <a:t>du cancer du col de l’utérus chez les femmes de 20 à 24,5 ans a diminué au cours du temps, alors que entre 24,5 et 25 ans, l’incidence est passé de 16/100 000 avant 2013 à 49/100 000 en 2015. Cette augmentation est liée au fait qu’il a été proposé aux femmes de bénéficier d’un dépistage à 24,5 ans au lieu de 25. </a:t>
            </a:r>
          </a:p>
          <a:p>
            <a:r>
              <a:rPr lang="fr-FR" sz="2000" i="1" dirty="0">
                <a:latin typeface="AdvOT596495f2"/>
              </a:rPr>
              <a:t>En parallèle, l’incidence a diminué chez les femmes entre 25 et 25,5 ans qui avaient eu un dépistage entre 24,5 et 25 ans.”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83040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" y="225426"/>
            <a:ext cx="10515600" cy="275484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F0000"/>
                </a:solidFill>
              </a:rPr>
              <a:t>Enfin, certaines personnes évoquent l’incidence du cancer du col en Norvège</a:t>
            </a:r>
          </a:p>
          <a:p>
            <a:pPr lvl="8"/>
            <a:endParaRPr lang="fr-FR" dirty="0"/>
          </a:p>
          <a:p>
            <a:r>
              <a:rPr lang="fr-FR" dirty="0"/>
              <a:t>Ces données sont disponibles via l’entité </a:t>
            </a:r>
            <a:r>
              <a:rPr lang="fr-FR" dirty="0" err="1"/>
              <a:t>NordCan</a:t>
            </a:r>
            <a:r>
              <a:rPr lang="fr-FR" dirty="0"/>
              <a:t>, qui recense l’épidémiologie des cancers en Scandinavie : 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http://www-dep.iarc.fr/NORDCAN/english/frame.asp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91" r="551" b="38565"/>
          <a:stretch/>
        </p:blipFill>
        <p:spPr>
          <a:xfrm>
            <a:off x="518160" y="3255265"/>
            <a:ext cx="11300227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06" t="9739" r="27856" b="17551"/>
          <a:stretch/>
        </p:blipFill>
        <p:spPr>
          <a:xfrm>
            <a:off x="4855464" y="291973"/>
            <a:ext cx="6099048" cy="63090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0236" y="1585976"/>
            <a:ext cx="4205563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Comme dans d’autres pays, les données montrent une stagnation de l’incidence du cancer du col depuis le début des années 2000, après une diminution sur la période 1975-2000</a:t>
            </a:r>
          </a:p>
        </p:txBody>
      </p:sp>
    </p:spTree>
    <p:extLst>
      <p:ext uri="{BB962C8B-B14F-4D97-AF65-F5344CB8AC3E}">
        <p14:creationId xmlns:p14="http://schemas.microsoft.com/office/powerpoint/2010/main" val="325002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dep.iarc.fr/data/NORDCAN_T_98997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7" r="6074"/>
          <a:stretch/>
        </p:blipFill>
        <p:spPr bwMode="auto">
          <a:xfrm>
            <a:off x="4892040" y="252460"/>
            <a:ext cx="6976872" cy="57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015" y="6488668"/>
            <a:ext cx="523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http://www-dep.iarc.fr/NORDCAN/english/frame.asp</a:t>
            </a: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7788" y="1351078"/>
            <a:ext cx="3948801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Les chiffres montre une augmentation de l’incidence du cancer du col pour certaines classes d’âge entre 2005-2007 et 2015 : les classes d’âge 30-39 et 40-49 ; mais il s’agit de femmes qui n’ont pas été vaccinées.</a:t>
            </a:r>
          </a:p>
        </p:txBody>
      </p:sp>
    </p:spTree>
    <p:extLst>
      <p:ext uri="{BB962C8B-B14F-4D97-AF65-F5344CB8AC3E}">
        <p14:creationId xmlns:p14="http://schemas.microsoft.com/office/powerpoint/2010/main" val="148015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-dep.iarc.fr/data/NORDCAN_T_48357540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2"/>
          <a:stretch/>
        </p:blipFill>
        <p:spPr bwMode="auto">
          <a:xfrm>
            <a:off x="4624564" y="194733"/>
            <a:ext cx="7465836" cy="599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015" y="6488668"/>
            <a:ext cx="523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http://www-dep.iarc.fr/NORDCAN/english/frame.asp</a:t>
            </a:r>
            <a:r>
              <a:rPr lang="fr-FR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0722" y="2087678"/>
            <a:ext cx="4567545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L’analyse plus fine par groupes d’âge de 5 années montre que la population vaccinée (femmes nées en 1997 et après) ne sont pas concernées par cette augmentation.</a:t>
            </a:r>
          </a:p>
        </p:txBody>
      </p:sp>
    </p:spTree>
    <p:extLst>
      <p:ext uri="{BB962C8B-B14F-4D97-AF65-F5344CB8AC3E}">
        <p14:creationId xmlns:p14="http://schemas.microsoft.com/office/powerpoint/2010/main" val="235075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600" y="1066800"/>
            <a:ext cx="10515600" cy="4428067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Certaines personnes évoquent des informations sur l’incidence des cancers du col utérin dans plusieurs pays.</a:t>
            </a:r>
          </a:p>
          <a:p>
            <a:r>
              <a:rPr lang="fr-FR" dirty="0"/>
              <a:t>En particulier, ces personnes tentent de montrer que ces données seraient en faveur d’une responsabilité du vaccin anti-papillomavirus (HPV) dans l’augmentation de ce cancer.</a:t>
            </a:r>
          </a:p>
          <a:p>
            <a:endParaRPr lang="fr-FR" dirty="0"/>
          </a:p>
          <a:p>
            <a:r>
              <a:rPr lang="fr-FR" dirty="0"/>
              <a:t>Ces données ne montrent cependant pas du tout cela ; et l’ensemble des autres données disponibles montrent au contraire que la vaccination anti-HPV est associée à une baisse des maladies liées à ces virus.</a:t>
            </a:r>
          </a:p>
        </p:txBody>
      </p:sp>
    </p:spTree>
    <p:extLst>
      <p:ext uri="{BB962C8B-B14F-4D97-AF65-F5344CB8AC3E}">
        <p14:creationId xmlns:p14="http://schemas.microsoft.com/office/powerpoint/2010/main" val="110079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376892"/>
            <a:ext cx="10515600" cy="410950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F0000"/>
                </a:solidFill>
              </a:rPr>
              <a:t>D’autre part, l’efficacité des vaccins HPV est déjà démontrée sur plusieurs plans 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r-FR" dirty="0"/>
              <a:t>Les maladies liées à l’HPV sont plus rares dans les essais cliniques chez les femmes vaccinées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fr-FR" dirty="0"/>
              <a:t>Surtout, les pays chez qui la couverture vaccinale est élevée observent une diminution de l’incidence des lésions précancéreuses du col utérin dans les classes d’âge chez qui la vaccination était recommandée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diapositives suivantes présentent quelques exemples de cette efficacité</a:t>
            </a:r>
          </a:p>
        </p:txBody>
      </p:sp>
    </p:spTree>
    <p:extLst>
      <p:ext uri="{BB962C8B-B14F-4D97-AF65-F5344CB8AC3E}">
        <p14:creationId xmlns:p14="http://schemas.microsoft.com/office/powerpoint/2010/main" val="58278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2"/>
          <a:srcRect l="21324" t="31843" r="19464" b="30852"/>
          <a:stretch/>
        </p:blipFill>
        <p:spPr>
          <a:xfrm>
            <a:off x="0" y="54560"/>
            <a:ext cx="7597403" cy="269240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434" t="28025" r="21652" b="65195"/>
          <a:stretch/>
        </p:blipFill>
        <p:spPr>
          <a:xfrm>
            <a:off x="3920067" y="2658533"/>
            <a:ext cx="8131704" cy="544922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4"/>
          <a:srcRect l="21324" t="40739" r="23623" b="23653"/>
          <a:stretch/>
        </p:blipFill>
        <p:spPr>
          <a:xfrm>
            <a:off x="4052989" y="3318933"/>
            <a:ext cx="7865860" cy="28617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3200" y="3115027"/>
            <a:ext cx="37168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Cet article montre une diminution des lésions précancéreuses du col utérin (</a:t>
            </a:r>
            <a:r>
              <a:rPr lang="fr-FR" sz="2000" i="1" dirty="0"/>
              <a:t>cervical </a:t>
            </a:r>
            <a:r>
              <a:rPr lang="fr-FR" sz="2000" i="1" dirty="0" err="1"/>
              <a:t>intraepithelial</a:t>
            </a:r>
            <a:r>
              <a:rPr lang="fr-FR" sz="2000" i="1" dirty="0"/>
              <a:t> </a:t>
            </a:r>
            <a:r>
              <a:rPr lang="fr-FR" sz="2000" i="1" dirty="0" err="1"/>
              <a:t>neoplasia</a:t>
            </a:r>
            <a:r>
              <a:rPr lang="fr-FR" sz="2000" i="1" dirty="0"/>
              <a:t>, CIN</a:t>
            </a:r>
            <a:r>
              <a:rPr lang="fr-FR" sz="2000" dirty="0"/>
              <a:t>) dans plusieurs registres et bases de données aux USA dans les classes d’âge vaccinées (11-12 ans en 2006)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122" y="6365502"/>
            <a:ext cx="743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5"/>
              </a:rPr>
              <a:t>https://www.sciencedirect.com/science/article/pii/S1876285917304941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6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531D298A-AA9E-4D0A-A6E7-C6F364EC9F96}"/>
              </a:ext>
            </a:extLst>
          </p:cNvPr>
          <p:cNvGrpSpPr/>
          <p:nvPr/>
        </p:nvGrpSpPr>
        <p:grpSpPr>
          <a:xfrm>
            <a:off x="4938936" y="2382830"/>
            <a:ext cx="6725692" cy="4373463"/>
            <a:chOff x="611559" y="1605632"/>
            <a:chExt cx="7920881" cy="4685016"/>
          </a:xfrm>
        </p:grpSpPr>
        <p:pic>
          <p:nvPicPr>
            <p:cNvPr id="12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id="{7F1F34E2-2EC7-4930-A33E-48F3C733BE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864"/>
            <a:stretch/>
          </p:blipFill>
          <p:spPr bwMode="auto">
            <a:xfrm>
              <a:off x="611559" y="1605632"/>
              <a:ext cx="7920881" cy="468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id="{386040C1-EA72-4465-81C0-85EC5B6C78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530" t="95399" r="50239" b="1636"/>
            <a:stretch/>
          </p:blipFill>
          <p:spPr bwMode="auto">
            <a:xfrm>
              <a:off x="6271272" y="2883359"/>
              <a:ext cx="1507651" cy="21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id="{83650331-BFF0-4276-9A40-99B8C50D9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974" t="94602" r="28553" b="1078"/>
            <a:stretch/>
          </p:blipFill>
          <p:spPr bwMode="auto">
            <a:xfrm>
              <a:off x="6561601" y="2123499"/>
              <a:ext cx="1512168" cy="28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id="{48D3FAB4-D2A1-4C47-B69E-429106662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62" t="94993" r="73172"/>
            <a:stretch/>
          </p:blipFill>
          <p:spPr bwMode="auto">
            <a:xfrm>
              <a:off x="6850767" y="4849594"/>
              <a:ext cx="1545803" cy="36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id="{B1DF6D6B-ABB1-44E7-AF75-8B626E883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881" t="92947" r="6057"/>
            <a:stretch/>
          </p:blipFill>
          <p:spPr bwMode="auto">
            <a:xfrm>
              <a:off x="5171738" y="3556283"/>
              <a:ext cx="17826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l="6649" t="29466" r="9342" b="18381"/>
          <a:stretch/>
        </p:blipFill>
        <p:spPr>
          <a:xfrm>
            <a:off x="31303" y="9490"/>
            <a:ext cx="6511015" cy="22736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304" y="6548168"/>
            <a:ext cx="6792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4"/>
              </a:rPr>
              <a:t>https://www.eurosurveillance.org/content/10.2807/1560-7917.ES.2018.23.41.1700737</a:t>
            </a:r>
            <a:r>
              <a:rPr lang="fr-FR" sz="1400" dirty="0"/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0068" y="3234267"/>
            <a:ext cx="461205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Les donnés disponibles en Australie montrent par ailleurs une diminution de l’incidence des lésions cervicales « de haut grade » dans la classe d’âge des femmes vaccinées.</a:t>
            </a:r>
          </a:p>
        </p:txBody>
      </p:sp>
    </p:spTree>
    <p:extLst>
      <p:ext uri="{BB962C8B-B14F-4D97-AF65-F5344CB8AC3E}">
        <p14:creationId xmlns:p14="http://schemas.microsoft.com/office/powerpoint/2010/main" val="102842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06" t="16807" r="14977" b="78329"/>
          <a:stretch/>
        </p:blipFill>
        <p:spPr>
          <a:xfrm>
            <a:off x="2167468" y="2336793"/>
            <a:ext cx="8241757" cy="388031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/>
          <a:srcRect l="20120" t="30621" r="9504" b="23459"/>
          <a:stretch/>
        </p:blipFill>
        <p:spPr>
          <a:xfrm>
            <a:off x="1198533" y="2724824"/>
            <a:ext cx="9980135" cy="366300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3" t="14277" r="19135" b="50894"/>
          <a:stretch/>
        </p:blipFill>
        <p:spPr>
          <a:xfrm>
            <a:off x="93132" y="0"/>
            <a:ext cx="7346666" cy="22791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22068" y="237068"/>
            <a:ext cx="478366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Un modèle prédictif élaboré dans cet article de 2017 montre par ailleurs qu’il est possible d’envisager l’éradication des 4 HPV 16/18/6/11 si on vaccine garçons et filles à 80%.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32" y="6484170"/>
            <a:ext cx="9222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5"/>
              </a:rPr>
              <a:t>https://www.sciencedirect.com/science/article/pii/S2468266716300019?via%3Dihub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37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3035679" y="3257048"/>
            <a:ext cx="6791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hlinkClick r:id="rId2"/>
              </a:rPr>
              <a:t>https://www.aihw.gov.au/reports/cancer/acim-books/contents/acim-books</a:t>
            </a:r>
            <a:r>
              <a:rPr lang="fr-FR" sz="1200" dirty="0"/>
              <a:t>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011" t="9412" r="20230" b="7309"/>
          <a:stretch/>
        </p:blipFill>
        <p:spPr>
          <a:xfrm>
            <a:off x="4634341" y="342900"/>
            <a:ext cx="7557659" cy="592432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795866" y="1185332"/>
            <a:ext cx="3686175" cy="38438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Certaines personnes évoquent ainsi les données de l’</a:t>
            </a:r>
            <a:r>
              <a:rPr lang="fr-FR" i="1" dirty="0" err="1"/>
              <a:t>Australian</a:t>
            </a:r>
            <a:r>
              <a:rPr lang="fr-FR" dirty="0"/>
              <a:t> </a:t>
            </a:r>
            <a:r>
              <a:rPr lang="fr-FR" i="1" dirty="0"/>
              <a:t>Institute of </a:t>
            </a:r>
            <a:r>
              <a:rPr lang="fr-FR" i="1" dirty="0" err="1"/>
              <a:t>Health</a:t>
            </a:r>
            <a:r>
              <a:rPr lang="fr-FR" i="1" dirty="0"/>
              <a:t> and </a:t>
            </a:r>
            <a:r>
              <a:rPr lang="fr-FR" i="1" dirty="0" err="1"/>
              <a:t>Welfare</a:t>
            </a:r>
            <a:r>
              <a:rPr lang="fr-FR" dirty="0"/>
              <a:t> concernant l’</a:t>
            </a:r>
            <a:r>
              <a:rPr lang="fr-FR" sz="3200" b="1" dirty="0">
                <a:solidFill>
                  <a:srgbClr val="FF0000"/>
                </a:solidFill>
              </a:rPr>
              <a:t>incidence des cas de cancer du col dans différentes tranches d’âge en Australie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6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32" t="25757" r="18807" b="10811"/>
          <a:stretch/>
        </p:blipFill>
        <p:spPr>
          <a:xfrm>
            <a:off x="362896" y="390526"/>
            <a:ext cx="8547418" cy="5307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3171151" y="3282449"/>
            <a:ext cx="6791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hlinkClick r:id="rId3"/>
              </a:rPr>
              <a:t>https://www.aihw.gov.au/getmedia/da7bff73-5b78-4cf8-a719-5903a75fcc9a/13953.pdf.aspx?inline=true</a:t>
            </a:r>
            <a:r>
              <a:rPr lang="fr-FR" sz="12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85201" y="1027906"/>
            <a:ext cx="3606800" cy="48936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Ces données montrent en effet une stagnation depuis 2002 de l’incidence des cancer du col (par rapport à la diminution importante sur la période 1994-2001) ; mais cette évolution ne peut pas être rattachée au vaccin HPV, qui n’a été introduit dans la vaccination des adolescentes en Australie qu’en 2007.</a:t>
            </a:r>
          </a:p>
        </p:txBody>
      </p:sp>
    </p:spTree>
    <p:extLst>
      <p:ext uri="{BB962C8B-B14F-4D97-AF65-F5344CB8AC3E}">
        <p14:creationId xmlns:p14="http://schemas.microsoft.com/office/powerpoint/2010/main" val="19693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7267" cy="3906308"/>
          </a:xfrm>
          <a:solidFill>
            <a:srgbClr val="FFFF00"/>
          </a:solidFill>
        </p:spPr>
        <p:txBody>
          <a:bodyPr/>
          <a:lstStyle/>
          <a:p>
            <a:r>
              <a:rPr lang="fr-FR" dirty="0"/>
              <a:t>Les données par classes d’âge sont également fournies par l’</a:t>
            </a:r>
            <a:r>
              <a:rPr lang="fr-FR" i="1" dirty="0" err="1"/>
              <a:t>Australian</a:t>
            </a:r>
            <a:r>
              <a:rPr lang="fr-FR" dirty="0"/>
              <a:t> </a:t>
            </a:r>
            <a:r>
              <a:rPr lang="fr-FR" i="1" dirty="0"/>
              <a:t>Institute of </a:t>
            </a:r>
            <a:r>
              <a:rPr lang="fr-FR" i="1" dirty="0" err="1"/>
              <a:t>Health</a:t>
            </a:r>
            <a:r>
              <a:rPr lang="fr-FR" i="1" dirty="0"/>
              <a:t> and </a:t>
            </a:r>
            <a:r>
              <a:rPr lang="fr-FR" i="1" dirty="0" err="1"/>
              <a:t>Welfare</a:t>
            </a: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https://www.aihw.gov.au/getmedia/8c27a07d-524d-4209-9b74-daba4f233303/cervical-cancer.xlsx.aspx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Certaines personnes font état d’une « terrible augmentation » dans la classe d’âge 20-24 ans sur les dernières années</a:t>
            </a:r>
          </a:p>
        </p:txBody>
      </p:sp>
    </p:spTree>
    <p:extLst>
      <p:ext uri="{BB962C8B-B14F-4D97-AF65-F5344CB8AC3E}">
        <p14:creationId xmlns:p14="http://schemas.microsoft.com/office/powerpoint/2010/main" val="46367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258962"/>
              </p:ext>
            </p:extLst>
          </p:nvPr>
        </p:nvGraphicFramePr>
        <p:xfrm>
          <a:off x="828675" y="1964267"/>
          <a:ext cx="10515600" cy="452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09712" y="353483"/>
            <a:ext cx="93699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Ces données montrent une absence d’augmentation d’incidence pour la classe d’âge 20-24 ans sur la période 2000-2014 ; et une augmentation d’incidence de 2007 à 2014 de 0,7 à 1,5 / 100000 … mais la vaccination n’a été lancée qu’en 2007, principalement pour les jeunes filles de 11 à 13 ans, et qui n’ont que 18-20 ans en 2014.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2724836" y="3168691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>
                <a:hlinkClick r:id="rId3"/>
              </a:rPr>
              <a:t>https://www.aihw.gov.au/getmedia/8c27a07d-524d-4209-9b74-daba4f233303/cervical-cancer.xlsx.aspx</a:t>
            </a: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66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21" t="32908" r="27033" b="9303"/>
          <a:stretch/>
        </p:blipFill>
        <p:spPr>
          <a:xfrm>
            <a:off x="3999554" y="619124"/>
            <a:ext cx="8192446" cy="6032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3171151" y="3282449"/>
            <a:ext cx="6791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hlinkClick r:id="rId3"/>
              </a:rPr>
              <a:t>https://www.aihw.gov.au/getmedia/da7bff73-5b78-4cf8-a719-5903a75fcc9a/13953.pdf.aspx?inline=true</a:t>
            </a:r>
            <a:r>
              <a:rPr lang="fr-FR" sz="12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28724" y="2314575"/>
            <a:ext cx="277082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Il faut d’ailleurs noter que les classes d’âge avant 25 ans sont très peu touchées par le cancer du col.</a:t>
            </a:r>
          </a:p>
        </p:txBody>
      </p:sp>
    </p:spTree>
    <p:extLst>
      <p:ext uri="{BB962C8B-B14F-4D97-AF65-F5344CB8AC3E}">
        <p14:creationId xmlns:p14="http://schemas.microsoft.com/office/powerpoint/2010/main" val="223490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5" t="22838" r="20886" b="15286"/>
          <a:stretch/>
        </p:blipFill>
        <p:spPr>
          <a:xfrm>
            <a:off x="5249332" y="1334708"/>
            <a:ext cx="6942667" cy="52565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8532" y="2372783"/>
            <a:ext cx="505460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 ailleurs, voici la pyramide des âges australienne : les femmes de 20 à 24 ans représentent 3,3% de la population (population totale : 24,6 millions).</a:t>
            </a:r>
          </a:p>
          <a:p>
            <a:endParaRPr lang="fr-FR" dirty="0"/>
          </a:p>
          <a:p>
            <a:r>
              <a:rPr lang="fr-FR" dirty="0"/>
              <a:t>Une augmentation de 0,7 à 1,5 cas / 100000 habitants dans la classe d’âge 20-24 ans correspond donc à un passage de 6 cas à 12 cas par an seulement dans toute l’Australie …</a:t>
            </a:r>
          </a:p>
        </p:txBody>
      </p:sp>
    </p:spTree>
    <p:extLst>
      <p:ext uri="{BB962C8B-B14F-4D97-AF65-F5344CB8AC3E}">
        <p14:creationId xmlns:p14="http://schemas.microsoft.com/office/powerpoint/2010/main" val="396573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5" t="15056" r="28548" b="4585"/>
          <a:stretch/>
        </p:blipFill>
        <p:spPr>
          <a:xfrm>
            <a:off x="2277534" y="71367"/>
            <a:ext cx="6307666" cy="6748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2959227" y="3315001"/>
            <a:ext cx="68243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hlinkClick r:id="rId3"/>
              </a:rPr>
              <a:t>https://www.aihw.gov.au/getmedia/8a26b34d-a912-4f01-b646-dc5d0ca54f03/aihw-can-111.pdf.aspx?inline=true</a:t>
            </a:r>
            <a:r>
              <a:rPr lang="fr-FR" sz="11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62861" y="1916906"/>
            <a:ext cx="3632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données produites par l’Australie au sujet de son activité de dépistage des lésions cancéreuses et </a:t>
            </a:r>
            <a:r>
              <a:rPr lang="fr-FR" dirty="0" err="1"/>
              <a:t>pré-cancéreuses</a:t>
            </a:r>
            <a:r>
              <a:rPr lang="fr-FR" dirty="0"/>
              <a:t> du col montre par ailleurs des évolutions par tranches d’âge (diapositive suivante).</a:t>
            </a:r>
          </a:p>
        </p:txBody>
      </p:sp>
    </p:spTree>
    <p:extLst>
      <p:ext uri="{BB962C8B-B14F-4D97-AF65-F5344CB8AC3E}">
        <p14:creationId xmlns:p14="http://schemas.microsoft.com/office/powerpoint/2010/main" val="1534178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1286</Words>
  <Application>Microsoft Office PowerPoint</Application>
  <PresentationFormat>Grand écran</PresentationFormat>
  <Paragraphs>63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AdvOT596495f2</vt:lpstr>
      <vt:lpstr>Arial</vt:lpstr>
      <vt:lpstr>Calibri</vt:lpstr>
      <vt:lpstr>Calibri Light</vt:lpstr>
      <vt:lpstr>Thème Office</vt:lpstr>
      <vt:lpstr>À propos de l’incidence  des cancers du col utérin  dans quelques pays chez qui  le taux de vaccination anti-HPV est élevé (Australie, Royaume-Uni, Norvège) …  et à propos du vaccin HPV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GRENOBLE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Epaulard, Olivier</dc:creator>
  <cp:lastModifiedBy>Olivier Epaulard</cp:lastModifiedBy>
  <cp:revision>38</cp:revision>
  <dcterms:created xsi:type="dcterms:W3CDTF">2018-12-18T15:00:31Z</dcterms:created>
  <dcterms:modified xsi:type="dcterms:W3CDTF">2018-12-20T20:19:31Z</dcterms:modified>
</cp:coreProperties>
</file>